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notesMasterIdLst>
    <p:notesMasterId r:id="rId3"/>
  </p:notesMasterIdLst>
  <p:sldIdLst>
    <p:sldId id="313" r:id="rId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003399"/>
    <a:srgbClr val="0000CC"/>
    <a:srgbClr val="0033CC"/>
    <a:srgbClr val="FFCC00"/>
    <a:srgbClr val="EFFF21"/>
    <a:srgbClr val="798204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AF606853-7671-496A-8E4F-DF71F8EC918B}" styleName="Dark Style 1 - Acc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171AD11A-2531-4FE3-8A07-F68462BECCD4}" type="datetimeFigureOut">
              <a:rPr lang="en-US"/>
              <a:pPr>
                <a:defRPr/>
              </a:pPr>
              <a:t>10/22/2020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5928300C-9ED5-4CA3-828B-09922D18D83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11523074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  <p:extLst>
      <p:ext uri="{BB962C8B-B14F-4D97-AF65-F5344CB8AC3E}">
        <p14:creationId xmlns="" xmlns:p14="http://schemas.microsoft.com/office/powerpoint/2010/main" val="41691720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037A9F-4B14-47A1-B592-2217A0C43256}" type="datetimeFigureOut">
              <a:rPr lang="en-US"/>
              <a:pPr>
                <a:defRPr/>
              </a:pPr>
              <a:t>10/22/2020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C3332F-FA07-4CA8-B48C-B5A880AD50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E254B2-C3DF-4783-90B9-E5E8311D3837}" type="datetimeFigureOut">
              <a:rPr lang="en-US"/>
              <a:pPr>
                <a:defRPr/>
              </a:pPr>
              <a:t>10/22/2020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A5C738-8380-4228-BC08-A023CC478B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21F7D4-8FC3-4256-BDCD-CA6423E9C692}" type="datetimeFigureOut">
              <a:rPr lang="en-US"/>
              <a:pPr>
                <a:defRPr/>
              </a:pPr>
              <a:t>10/22/2020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1252A5-2AF6-42F3-8091-9A72405DD8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DF4DA3-215C-4EA5-905F-5AFDEE6A7948}" type="datetimeFigureOut">
              <a:rPr lang="en-US"/>
              <a:pPr>
                <a:defRPr/>
              </a:pPr>
              <a:t>10/22/2020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6A78D6-C5D0-4214-A42B-CAA6492C3C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270CDF-3608-4B5A-94FA-D058FA697232}" type="datetimeFigureOut">
              <a:rPr lang="en-US"/>
              <a:pPr>
                <a:defRPr/>
              </a:pPr>
              <a:t>10/22/2020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383473-3B96-4429-BF3F-AC64E2BAA9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F7B693-0CAD-4924-AB22-8A8B8E885389}" type="datetimeFigureOut">
              <a:rPr lang="en-US"/>
              <a:pPr>
                <a:defRPr/>
              </a:pPr>
              <a:t>10/22/2020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6BE1BB-676B-43CF-9B35-8B27ACC18A0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3894FF-A4A6-435D-9F42-5691B6394891}" type="datetimeFigureOut">
              <a:rPr lang="en-US"/>
              <a:pPr>
                <a:defRPr/>
              </a:pPr>
              <a:t>10/22/2020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956BA5-A1A0-4475-9817-670878A4EC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15533F-35A5-420C-B02A-3136F52E021B}" type="datetimeFigureOut">
              <a:rPr lang="en-US"/>
              <a:pPr>
                <a:defRPr/>
              </a:pPr>
              <a:t>10/22/2020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E98651-EBDA-4A16-8C7C-75F6F4CA8A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7417D7-C6E3-4ACF-BAF0-E7092F410AA1}" type="datetimeFigureOut">
              <a:rPr lang="en-US"/>
              <a:pPr>
                <a:defRPr/>
              </a:pPr>
              <a:t>10/22/2020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035F97-DD03-4C1F-B255-196228AD85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0AA1BE-43F1-4474-9BA6-17F5B0624ABF}" type="datetimeFigureOut">
              <a:rPr lang="en-US"/>
              <a:pPr>
                <a:defRPr/>
              </a:pPr>
              <a:t>10/22/2020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5C7A4C-3E2B-47D9-B38E-9801B7DFF5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C00F5A-3106-4967-B2B7-666BB9BEBC2A}" type="datetimeFigureOut">
              <a:rPr lang="en-US"/>
              <a:pPr>
                <a:defRPr/>
              </a:pPr>
              <a:t>10/22/2020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79D093-B685-4551-8BA0-F524DB1FD7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506452D-D2FB-40FE-B964-A115D112C1C3}" type="datetimeFigureOut">
              <a:rPr lang="en-US"/>
              <a:pPr>
                <a:defRPr/>
              </a:pPr>
              <a:t>10/22/2020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8EA5BA80-73D7-4863-A300-87EF018D0F1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2">
            <a:extLst>
              <a:ext uri="{FF2B5EF4-FFF2-40B4-BE49-F238E27FC236}">
                <a16:creationId xmlns="" xmlns:a16="http://schemas.microsoft.com/office/drawing/2014/main" id="{44A32B5F-A4C1-4BB9-9366-5A57A7AD48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1"/>
            <a:ext cx="7660095" cy="1066800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sz="1800" b="1" dirty="0">
                <a:latin typeface="Book Antiqua"/>
                <a:cs typeface="Book Antiqua"/>
              </a:rPr>
              <a:t>           </a:t>
            </a:r>
            <a:r>
              <a:rPr lang="en-US" sz="1800" b="1" spc="-15" dirty="0">
                <a:latin typeface="Book Antiqua"/>
                <a:cs typeface="Book Antiqua"/>
              </a:rPr>
              <a:t>The Criteria of Assessment</a:t>
            </a:r>
            <a:br>
              <a:rPr lang="en-US" sz="1800" b="1" spc="-15" dirty="0">
                <a:latin typeface="Book Antiqua"/>
                <a:cs typeface="Book Antiqua"/>
              </a:rPr>
            </a:br>
            <a:r>
              <a:rPr lang="en-US" sz="1800" b="1" spc="-15" dirty="0">
                <a:latin typeface="Book Antiqua"/>
                <a:cs typeface="Book Antiqua"/>
              </a:rPr>
              <a:t>Criteria wise Responsibilities at the University Level</a:t>
            </a:r>
            <a:endParaRPr lang="en-US" sz="135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8" name="Table 7">
            <a:extLst>
              <a:ext uri="{FF2B5EF4-FFF2-40B4-BE49-F238E27FC236}">
                <a16:creationId xmlns="" xmlns:a16="http://schemas.microsoft.com/office/drawing/2014/main" id="{A3583E84-B44C-4F74-B6D4-5982E8FEC38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4044566732"/>
              </p:ext>
            </p:extLst>
          </p:nvPr>
        </p:nvGraphicFramePr>
        <p:xfrm>
          <a:off x="304800" y="1073265"/>
          <a:ext cx="8403238" cy="5748855"/>
        </p:xfrm>
        <a:graphic>
          <a:graphicData uri="http://schemas.openxmlformats.org/drawingml/2006/table">
            <a:tbl>
              <a:tblPr firstRow="1" bandRow="1">
                <a:tableStyleId>{6E25E649-3F16-4E02-A733-19D2CDBF48F0}</a:tableStyleId>
              </a:tblPr>
              <a:tblGrid>
                <a:gridCol w="890385">
                  <a:extLst>
                    <a:ext uri="{9D8B030D-6E8A-4147-A177-3AD203B41FA5}">
                      <a16:colId xmlns="" xmlns:a16="http://schemas.microsoft.com/office/drawing/2014/main" val="1601476999"/>
                    </a:ext>
                  </a:extLst>
                </a:gridCol>
                <a:gridCol w="2878715">
                  <a:extLst>
                    <a:ext uri="{9D8B030D-6E8A-4147-A177-3AD203B41FA5}">
                      <a16:colId xmlns="" xmlns:a16="http://schemas.microsoft.com/office/drawing/2014/main" val="674151463"/>
                    </a:ext>
                  </a:extLst>
                </a:gridCol>
                <a:gridCol w="1482924">
                  <a:extLst>
                    <a:ext uri="{9D8B030D-6E8A-4147-A177-3AD203B41FA5}">
                      <a16:colId xmlns="" xmlns:a16="http://schemas.microsoft.com/office/drawing/2014/main" val="643673764"/>
                    </a:ext>
                  </a:extLst>
                </a:gridCol>
                <a:gridCol w="3151214">
                  <a:extLst>
                    <a:ext uri="{9D8B030D-6E8A-4147-A177-3AD203B41FA5}">
                      <a16:colId xmlns="" xmlns:a16="http://schemas.microsoft.com/office/drawing/2014/main" val="1409566535"/>
                    </a:ext>
                  </a:extLst>
                </a:gridCol>
              </a:tblGrid>
              <a:tr h="29068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dirty="0">
                          <a:latin typeface="Calibri" panose="020F0502020204030204" pitchFamily="34" charset="0"/>
                          <a:cs typeface="Times New Roman"/>
                        </a:rPr>
                        <a:t>S.no</a:t>
                      </a:r>
                      <a:endParaRPr sz="1800" dirty="0">
                        <a:latin typeface="Calibri" panose="020F0502020204030204" pitchFamily="34" charset="0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800" dirty="0">
                          <a:latin typeface="Calibri" panose="020F0502020204030204" pitchFamily="34" charset="0"/>
                        </a:rPr>
                        <a:t>Crite</a:t>
                      </a:r>
                      <a:r>
                        <a:rPr sz="1800" spc="5" dirty="0">
                          <a:latin typeface="Calibri" panose="020F0502020204030204" pitchFamily="34" charset="0"/>
                        </a:rPr>
                        <a:t>r</a:t>
                      </a:r>
                      <a:r>
                        <a:rPr sz="1800" dirty="0">
                          <a:latin typeface="Calibri" panose="020F0502020204030204" pitchFamily="34" charset="0"/>
                        </a:rPr>
                        <a:t>ion</a:t>
                      </a:r>
                      <a:endParaRPr sz="1800" dirty="0">
                        <a:latin typeface="Calibri" panose="020F0502020204030204" pitchFamily="34" charset="0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70180" algn="ctr">
                        <a:lnSpc>
                          <a:spcPct val="100000"/>
                        </a:lnSpc>
                      </a:pPr>
                      <a:r>
                        <a:rPr sz="1800" dirty="0">
                          <a:latin typeface="Calibri" panose="020F0502020204030204" pitchFamily="34" charset="0"/>
                        </a:rPr>
                        <a:t>U</a:t>
                      </a:r>
                      <a:r>
                        <a:rPr sz="1800" spc="-10" dirty="0">
                          <a:latin typeface="Calibri" panose="020F0502020204030204" pitchFamily="34" charset="0"/>
                        </a:rPr>
                        <a:t>n</a:t>
                      </a:r>
                      <a:r>
                        <a:rPr sz="1800" dirty="0">
                          <a:latin typeface="Calibri" panose="020F0502020204030204" pitchFamily="34" charset="0"/>
                        </a:rPr>
                        <a:t>iv</a:t>
                      </a:r>
                      <a:r>
                        <a:rPr sz="1800" spc="5" dirty="0">
                          <a:latin typeface="Calibri" panose="020F0502020204030204" pitchFamily="34" charset="0"/>
                        </a:rPr>
                        <a:t>e</a:t>
                      </a:r>
                      <a:r>
                        <a:rPr sz="1800" dirty="0">
                          <a:latin typeface="Calibri" panose="020F0502020204030204" pitchFamily="34" charset="0"/>
                        </a:rPr>
                        <a:t>rsity</a:t>
                      </a:r>
                      <a:endParaRPr sz="1800" dirty="0">
                        <a:latin typeface="Calibri" panose="020F0502020204030204" pitchFamily="34" charset="0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70180" algn="ctr">
                        <a:lnSpc>
                          <a:spcPct val="100000"/>
                        </a:lnSpc>
                      </a:pPr>
                      <a:r>
                        <a:rPr lang="en-US" sz="1800" dirty="0">
                          <a:latin typeface="Calibri" panose="020F0502020204030204" pitchFamily="34" charset="0"/>
                          <a:cs typeface="Times New Roman"/>
                        </a:rPr>
                        <a:t>Responsibility</a:t>
                      </a:r>
                      <a:endParaRPr sz="1800" dirty="0">
                        <a:latin typeface="Calibri" panose="020F0502020204030204" pitchFamily="34" charset="0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="" xmlns:a16="http://schemas.microsoft.com/office/drawing/2014/main" val="2056107041"/>
                  </a:ext>
                </a:extLst>
              </a:tr>
              <a:tr h="702612">
                <a:tc>
                  <a:txBody>
                    <a:bodyPr/>
                    <a:lstStyle/>
                    <a:p>
                      <a:pPr marL="76835" algn="ctr">
                        <a:lnSpc>
                          <a:spcPct val="100000"/>
                        </a:lnSpc>
                      </a:pPr>
                      <a:r>
                        <a:rPr lang="en-US" sz="1600" b="1" dirty="0">
                          <a:latin typeface="Calibri" panose="020F0502020204030204" pitchFamily="34" charset="0"/>
                          <a:cs typeface="Times New Roman"/>
                        </a:rPr>
                        <a:t>1</a:t>
                      </a:r>
                      <a:endParaRPr sz="1600" b="1" dirty="0">
                        <a:latin typeface="Calibri" panose="020F0502020204030204" pitchFamily="34" charset="0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6835">
                        <a:lnSpc>
                          <a:spcPct val="100000"/>
                        </a:lnSpc>
                      </a:pPr>
                      <a:r>
                        <a:rPr sz="1600" dirty="0">
                          <a:latin typeface="Calibri" panose="020F0502020204030204" pitchFamily="34" charset="0"/>
                        </a:rPr>
                        <a:t>Curr</a:t>
                      </a:r>
                      <a:r>
                        <a:rPr sz="1600" spc="5" dirty="0">
                          <a:latin typeface="Calibri" panose="020F0502020204030204" pitchFamily="34" charset="0"/>
                        </a:rPr>
                        <a:t>i</a:t>
                      </a:r>
                      <a:r>
                        <a:rPr sz="1600" dirty="0">
                          <a:latin typeface="Calibri" panose="020F0502020204030204" pitchFamily="34" charset="0"/>
                        </a:rPr>
                        <a:t>cu</a:t>
                      </a:r>
                      <a:r>
                        <a:rPr sz="1600" spc="5" dirty="0">
                          <a:latin typeface="Calibri" panose="020F0502020204030204" pitchFamily="34" charset="0"/>
                        </a:rPr>
                        <a:t>l</a:t>
                      </a:r>
                      <a:r>
                        <a:rPr sz="1600" dirty="0">
                          <a:latin typeface="Calibri" panose="020F0502020204030204" pitchFamily="34" charset="0"/>
                        </a:rPr>
                        <a:t>ar</a:t>
                      </a:r>
                      <a:r>
                        <a:rPr sz="1600" spc="-125" dirty="0">
                          <a:latin typeface="Calibri" panose="020F0502020204030204" pitchFamily="34" charset="0"/>
                        </a:rPr>
                        <a:t> </a:t>
                      </a:r>
                      <a:r>
                        <a:rPr sz="1600" dirty="0">
                          <a:latin typeface="Calibri" panose="020F0502020204030204" pitchFamily="34" charset="0"/>
                        </a:rPr>
                        <a:t>A</a:t>
                      </a:r>
                      <a:r>
                        <a:rPr sz="1600" spc="-10" dirty="0">
                          <a:latin typeface="Calibri" panose="020F0502020204030204" pitchFamily="34" charset="0"/>
                        </a:rPr>
                        <a:t>s</a:t>
                      </a:r>
                      <a:r>
                        <a:rPr sz="1600" dirty="0">
                          <a:latin typeface="Calibri" panose="020F0502020204030204" pitchFamily="34" charset="0"/>
                        </a:rPr>
                        <a:t>pe</a:t>
                      </a:r>
                      <a:r>
                        <a:rPr sz="1600" spc="5" dirty="0">
                          <a:latin typeface="Calibri" panose="020F0502020204030204" pitchFamily="34" charset="0"/>
                        </a:rPr>
                        <a:t>c</a:t>
                      </a:r>
                      <a:r>
                        <a:rPr sz="1600" dirty="0">
                          <a:latin typeface="Calibri" panose="020F0502020204030204" pitchFamily="34" charset="0"/>
                        </a:rPr>
                        <a:t>ts</a:t>
                      </a:r>
                      <a:endParaRPr sz="1600" dirty="0">
                        <a:latin typeface="Calibri" panose="020F0502020204030204" pitchFamily="34" charset="0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</a:pPr>
                      <a:r>
                        <a:rPr sz="1600" dirty="0">
                          <a:latin typeface="Calibri" panose="020F0502020204030204" pitchFamily="34" charset="0"/>
                        </a:rPr>
                        <a:t>150</a:t>
                      </a:r>
                      <a:endParaRPr sz="1600" dirty="0">
                        <a:latin typeface="Calibri" panose="020F0502020204030204" pitchFamily="34" charset="0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270" algn="l">
                        <a:lnSpc>
                          <a:spcPct val="100000"/>
                        </a:lnSpc>
                      </a:pPr>
                      <a:r>
                        <a:rPr lang="en-US" sz="1600" dirty="0">
                          <a:latin typeface="Calibri" panose="020F0502020204030204" pitchFamily="34" charset="0"/>
                          <a:cs typeface="Times New Roman"/>
                        </a:rPr>
                        <a:t>Dr Bhavana Adhikari, Dr. SN. </a:t>
                      </a:r>
                      <a:r>
                        <a:rPr lang="en-US" sz="1600" dirty="0" err="1">
                          <a:latin typeface="Calibri" panose="020F0502020204030204" pitchFamily="34" charset="0"/>
                          <a:cs typeface="Times New Roman"/>
                        </a:rPr>
                        <a:t>Sridhara</a:t>
                      </a:r>
                      <a:r>
                        <a:rPr lang="en-US" sz="1600" dirty="0">
                          <a:latin typeface="Calibri" panose="020F0502020204030204" pitchFamily="34" charset="0"/>
                          <a:cs typeface="Times New Roman"/>
                        </a:rPr>
                        <a:t>, Dr </a:t>
                      </a:r>
                      <a:r>
                        <a:rPr lang="en-US" sz="1600" dirty="0" err="1">
                          <a:latin typeface="Calibri" panose="020F0502020204030204" pitchFamily="34" charset="0"/>
                          <a:cs typeface="Times New Roman"/>
                        </a:rPr>
                        <a:t>Deependra</a:t>
                      </a:r>
                      <a:r>
                        <a:rPr lang="en-US" sz="1600" dirty="0">
                          <a:latin typeface="Calibri" panose="020F0502020204030204" pitchFamily="34" charset="0"/>
                          <a:cs typeface="Times New Roman"/>
                        </a:rPr>
                        <a:t> Sharma and Dr Shalini Bhaskar Bajaj</a:t>
                      </a:r>
                      <a:endParaRPr sz="1600" dirty="0">
                        <a:latin typeface="Calibri" panose="020F0502020204030204" pitchFamily="34" charset="0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="" xmlns:a16="http://schemas.microsoft.com/office/drawing/2014/main" val="547637849"/>
                  </a:ext>
                </a:extLst>
              </a:tr>
              <a:tr h="702612">
                <a:tc>
                  <a:txBody>
                    <a:bodyPr/>
                    <a:lstStyle/>
                    <a:p>
                      <a:pPr marL="76835" algn="ctr">
                        <a:lnSpc>
                          <a:spcPct val="100000"/>
                        </a:lnSpc>
                      </a:pPr>
                      <a:r>
                        <a:rPr lang="en-US" sz="1600" b="1" dirty="0">
                          <a:latin typeface="Calibri" panose="020F0502020204030204" pitchFamily="34" charset="0"/>
                          <a:cs typeface="Times New Roman"/>
                        </a:rPr>
                        <a:t>2</a:t>
                      </a:r>
                      <a:endParaRPr sz="1600" b="1" dirty="0">
                        <a:latin typeface="Calibri" panose="020F0502020204030204" pitchFamily="34" charset="0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6835">
                        <a:lnSpc>
                          <a:spcPct val="100000"/>
                        </a:lnSpc>
                      </a:pPr>
                      <a:r>
                        <a:rPr sz="1600" spc="-114" dirty="0">
                          <a:latin typeface="Calibri" panose="020F0502020204030204" pitchFamily="34" charset="0"/>
                        </a:rPr>
                        <a:t>T</a:t>
                      </a:r>
                      <a:r>
                        <a:rPr sz="1600" dirty="0">
                          <a:latin typeface="Calibri" panose="020F0502020204030204" pitchFamily="34" charset="0"/>
                        </a:rPr>
                        <a:t>e</a:t>
                      </a:r>
                      <a:r>
                        <a:rPr sz="1600" spc="5" dirty="0">
                          <a:latin typeface="Calibri" panose="020F0502020204030204" pitchFamily="34" charset="0"/>
                        </a:rPr>
                        <a:t>a</a:t>
                      </a:r>
                      <a:r>
                        <a:rPr sz="1600" dirty="0">
                          <a:latin typeface="Calibri" panose="020F0502020204030204" pitchFamily="34" charset="0"/>
                        </a:rPr>
                        <a:t>ch</a:t>
                      </a:r>
                      <a:r>
                        <a:rPr sz="1600" spc="5" dirty="0">
                          <a:latin typeface="Calibri" panose="020F0502020204030204" pitchFamily="34" charset="0"/>
                        </a:rPr>
                        <a:t>i</a:t>
                      </a:r>
                      <a:r>
                        <a:rPr sz="1600" dirty="0">
                          <a:latin typeface="Calibri" panose="020F0502020204030204" pitchFamily="34" charset="0"/>
                        </a:rPr>
                        <a:t>ng-</a:t>
                      </a:r>
                      <a:r>
                        <a:rPr sz="1600" spc="5" dirty="0">
                          <a:latin typeface="Calibri" panose="020F0502020204030204" pitchFamily="34" charset="0"/>
                        </a:rPr>
                        <a:t>L</a:t>
                      </a:r>
                      <a:r>
                        <a:rPr sz="1600" dirty="0">
                          <a:latin typeface="Calibri" panose="020F0502020204030204" pitchFamily="34" charset="0"/>
                        </a:rPr>
                        <a:t>e</a:t>
                      </a:r>
                      <a:r>
                        <a:rPr sz="1600" spc="5" dirty="0">
                          <a:latin typeface="Calibri" panose="020F0502020204030204" pitchFamily="34" charset="0"/>
                        </a:rPr>
                        <a:t>a</a:t>
                      </a:r>
                      <a:r>
                        <a:rPr sz="1600" dirty="0">
                          <a:latin typeface="Calibri" panose="020F0502020204030204" pitchFamily="34" charset="0"/>
                        </a:rPr>
                        <a:t>rning</a:t>
                      </a:r>
                      <a:r>
                        <a:rPr sz="1600" spc="-55" dirty="0">
                          <a:latin typeface="Calibri" panose="020F0502020204030204" pitchFamily="34" charset="0"/>
                        </a:rPr>
                        <a:t> </a:t>
                      </a:r>
                      <a:r>
                        <a:rPr sz="1600" dirty="0">
                          <a:latin typeface="Calibri" panose="020F0502020204030204" pitchFamily="34" charset="0"/>
                        </a:rPr>
                        <a:t>and Eva</a:t>
                      </a:r>
                      <a:r>
                        <a:rPr sz="1600" spc="5" dirty="0">
                          <a:latin typeface="Calibri" panose="020F0502020204030204" pitchFamily="34" charset="0"/>
                        </a:rPr>
                        <a:t>l</a:t>
                      </a:r>
                      <a:r>
                        <a:rPr sz="1600" dirty="0">
                          <a:latin typeface="Calibri" panose="020F0502020204030204" pitchFamily="34" charset="0"/>
                        </a:rPr>
                        <a:t>ua</a:t>
                      </a:r>
                      <a:r>
                        <a:rPr sz="1600" spc="5" dirty="0">
                          <a:latin typeface="Calibri" panose="020F0502020204030204" pitchFamily="34" charset="0"/>
                        </a:rPr>
                        <a:t>t</a:t>
                      </a:r>
                      <a:r>
                        <a:rPr sz="1600" dirty="0">
                          <a:latin typeface="Calibri" panose="020F0502020204030204" pitchFamily="34" charset="0"/>
                        </a:rPr>
                        <a:t>ion</a:t>
                      </a:r>
                      <a:endParaRPr sz="1600" dirty="0">
                        <a:latin typeface="Calibri" panose="020F0502020204030204" pitchFamily="34" charset="0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</a:pPr>
                      <a:r>
                        <a:rPr sz="1600" dirty="0">
                          <a:latin typeface="Calibri" panose="020F0502020204030204" pitchFamily="34" charset="0"/>
                        </a:rPr>
                        <a:t>2</a:t>
                      </a:r>
                      <a:r>
                        <a:rPr lang="en-US" sz="1600" dirty="0">
                          <a:latin typeface="Calibri" panose="020F0502020204030204" pitchFamily="34" charset="0"/>
                        </a:rPr>
                        <a:t>00</a:t>
                      </a:r>
                      <a:endParaRPr sz="1600" dirty="0">
                        <a:latin typeface="Calibri" panose="020F0502020204030204" pitchFamily="34" charset="0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270" algn="l">
                        <a:lnSpc>
                          <a:spcPct val="100000"/>
                        </a:lnSpc>
                      </a:pPr>
                      <a:r>
                        <a:rPr lang="en-US" sz="1600" dirty="0" smtClean="0">
                          <a:latin typeface="Calibri" panose="020F0502020204030204" pitchFamily="34" charset="0"/>
                          <a:cs typeface="Times New Roman"/>
                        </a:rPr>
                        <a:t>Dr Ravi </a:t>
                      </a:r>
                      <a:r>
                        <a:rPr lang="en-US" sz="1600" dirty="0" err="1" smtClean="0">
                          <a:latin typeface="Calibri" panose="020F0502020204030204" pitchFamily="34" charset="0"/>
                          <a:cs typeface="Times New Roman"/>
                        </a:rPr>
                        <a:t>Manuja</a:t>
                      </a:r>
                      <a:r>
                        <a:rPr lang="en-US" sz="1600" dirty="0" smtClean="0">
                          <a:latin typeface="Calibri" panose="020F0502020204030204" pitchFamily="34" charset="0"/>
                          <a:cs typeface="Times New Roman"/>
                        </a:rPr>
                        <a:t>, Dr </a:t>
                      </a:r>
                      <a:r>
                        <a:rPr lang="en-US" sz="1600" dirty="0">
                          <a:latin typeface="Calibri" panose="020F0502020204030204" pitchFamily="34" charset="0"/>
                          <a:cs typeface="Times New Roman"/>
                        </a:rPr>
                        <a:t>Anil Yadav, Dr Rumki Bandyopadhyay and Mr. Arun Biswas.</a:t>
                      </a:r>
                      <a:endParaRPr sz="1600" dirty="0">
                        <a:latin typeface="Calibri" panose="020F0502020204030204" pitchFamily="34" charset="0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="" xmlns:a16="http://schemas.microsoft.com/office/drawing/2014/main" val="1489635445"/>
                  </a:ext>
                </a:extLst>
              </a:tr>
              <a:tr h="702612">
                <a:tc>
                  <a:txBody>
                    <a:bodyPr/>
                    <a:lstStyle/>
                    <a:p>
                      <a:pPr marL="76835" algn="ctr">
                        <a:lnSpc>
                          <a:spcPct val="100000"/>
                        </a:lnSpc>
                      </a:pPr>
                      <a:r>
                        <a:rPr lang="en-US" sz="1600" b="1" dirty="0">
                          <a:latin typeface="Calibri" panose="020F0502020204030204" pitchFamily="34" charset="0"/>
                          <a:cs typeface="Times New Roman"/>
                        </a:rPr>
                        <a:t>3</a:t>
                      </a:r>
                      <a:endParaRPr sz="1600" b="1" dirty="0">
                        <a:latin typeface="Calibri" panose="020F0502020204030204" pitchFamily="34" charset="0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6835">
                        <a:lnSpc>
                          <a:spcPct val="100000"/>
                        </a:lnSpc>
                      </a:pPr>
                      <a:r>
                        <a:rPr lang="en-US" sz="1600" dirty="0">
                          <a:latin typeface="Calibri" panose="020F0502020204030204" pitchFamily="34" charset="0"/>
                        </a:rPr>
                        <a:t>Research, Innovations and Extension</a:t>
                      </a:r>
                      <a:endParaRPr sz="1600" dirty="0">
                        <a:latin typeface="Calibri" panose="020F0502020204030204" pitchFamily="34" charset="0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</a:pPr>
                      <a:r>
                        <a:rPr lang="en-US" sz="1600" dirty="0">
                          <a:latin typeface="Calibri" panose="020F0502020204030204" pitchFamily="34" charset="0"/>
                          <a:cs typeface="Times New Roman"/>
                        </a:rPr>
                        <a:t>250</a:t>
                      </a:r>
                      <a:endParaRPr sz="1600" dirty="0">
                        <a:latin typeface="Calibri" panose="020F0502020204030204" pitchFamily="34" charset="0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270" algn="l">
                        <a:lnSpc>
                          <a:spcPct val="100000"/>
                        </a:lnSpc>
                      </a:pPr>
                      <a:r>
                        <a:rPr lang="en-US" sz="1600" dirty="0">
                          <a:latin typeface="Calibri" panose="020F0502020204030204" pitchFamily="34" charset="0"/>
                          <a:cs typeface="Times New Roman"/>
                        </a:rPr>
                        <a:t>Dr Rajendra Prasad,  Maj Gen GS Bal, Dr. Arvind </a:t>
                      </a:r>
                      <a:r>
                        <a:rPr lang="en-US" sz="1600" dirty="0" err="1">
                          <a:latin typeface="Calibri" panose="020F0502020204030204" pitchFamily="34" charset="0"/>
                          <a:cs typeface="Times New Roman"/>
                        </a:rPr>
                        <a:t>Chabhra</a:t>
                      </a:r>
                      <a:r>
                        <a:rPr lang="en-US" sz="1600" dirty="0">
                          <a:latin typeface="Calibri" panose="020F0502020204030204" pitchFamily="34" charset="0"/>
                          <a:cs typeface="Times New Roman"/>
                        </a:rPr>
                        <a:t> and Mr. </a:t>
                      </a:r>
                      <a:r>
                        <a:rPr lang="en-US" sz="1600" dirty="0" err="1">
                          <a:latin typeface="Calibri" panose="020F0502020204030204" pitchFamily="34" charset="0"/>
                          <a:cs typeface="Times New Roman"/>
                        </a:rPr>
                        <a:t>Sachin</a:t>
                      </a:r>
                      <a:r>
                        <a:rPr lang="en-US" sz="1600" dirty="0">
                          <a:latin typeface="Calibri" panose="020F0502020204030204" pitchFamily="34" charset="0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latin typeface="Calibri" panose="020F0502020204030204" pitchFamily="34" charset="0"/>
                          <a:cs typeface="Times New Roman"/>
                        </a:rPr>
                        <a:t>Juneja</a:t>
                      </a:r>
                      <a:endParaRPr sz="1600" dirty="0">
                        <a:latin typeface="Calibri" panose="020F0502020204030204" pitchFamily="34" charset="0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="" xmlns:a16="http://schemas.microsoft.com/office/drawing/2014/main" val="2732488012"/>
                  </a:ext>
                </a:extLst>
              </a:tr>
              <a:tr h="468408">
                <a:tc>
                  <a:txBody>
                    <a:bodyPr/>
                    <a:lstStyle/>
                    <a:p>
                      <a:pPr marL="76835" algn="ctr">
                        <a:lnSpc>
                          <a:spcPct val="100000"/>
                        </a:lnSpc>
                      </a:pPr>
                      <a:r>
                        <a:rPr lang="en-US" sz="1600" b="1" dirty="0">
                          <a:latin typeface="Calibri" panose="020F0502020204030204" pitchFamily="34" charset="0"/>
                          <a:cs typeface="Times New Roman"/>
                        </a:rPr>
                        <a:t>4</a:t>
                      </a:r>
                      <a:endParaRPr sz="1600" b="1" dirty="0">
                        <a:latin typeface="Calibri" panose="020F0502020204030204" pitchFamily="34" charset="0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6835">
                        <a:lnSpc>
                          <a:spcPct val="100000"/>
                        </a:lnSpc>
                      </a:pPr>
                      <a:r>
                        <a:rPr sz="1600" dirty="0">
                          <a:latin typeface="Calibri" panose="020F0502020204030204" pitchFamily="34" charset="0"/>
                        </a:rPr>
                        <a:t>Infr</a:t>
                      </a:r>
                      <a:r>
                        <a:rPr sz="1600" spc="5" dirty="0">
                          <a:latin typeface="Calibri" panose="020F0502020204030204" pitchFamily="34" charset="0"/>
                        </a:rPr>
                        <a:t>a</a:t>
                      </a:r>
                      <a:r>
                        <a:rPr sz="1600" dirty="0">
                          <a:latin typeface="Calibri" panose="020F0502020204030204" pitchFamily="34" charset="0"/>
                        </a:rPr>
                        <a:t>struc</a:t>
                      </a:r>
                      <a:r>
                        <a:rPr sz="1600" spc="5" dirty="0">
                          <a:latin typeface="Calibri" panose="020F0502020204030204" pitchFamily="34" charset="0"/>
                        </a:rPr>
                        <a:t>t</a:t>
                      </a:r>
                      <a:r>
                        <a:rPr sz="1600" dirty="0">
                          <a:latin typeface="Calibri" panose="020F0502020204030204" pitchFamily="34" charset="0"/>
                        </a:rPr>
                        <a:t>ure</a:t>
                      </a:r>
                      <a:r>
                        <a:rPr sz="1600" spc="-30" dirty="0">
                          <a:latin typeface="Calibri" panose="020F0502020204030204" pitchFamily="34" charset="0"/>
                        </a:rPr>
                        <a:t> </a:t>
                      </a:r>
                      <a:r>
                        <a:rPr sz="1600" dirty="0">
                          <a:latin typeface="Calibri" panose="020F0502020204030204" pitchFamily="34" charset="0"/>
                        </a:rPr>
                        <a:t>and Le</a:t>
                      </a:r>
                      <a:r>
                        <a:rPr sz="1600" spc="5" dirty="0">
                          <a:latin typeface="Calibri" panose="020F0502020204030204" pitchFamily="34" charset="0"/>
                        </a:rPr>
                        <a:t>a</a:t>
                      </a:r>
                      <a:r>
                        <a:rPr sz="1600" dirty="0">
                          <a:latin typeface="Calibri" panose="020F0502020204030204" pitchFamily="34" charset="0"/>
                        </a:rPr>
                        <a:t>rning Resources</a:t>
                      </a:r>
                      <a:endParaRPr sz="1600" dirty="0">
                        <a:latin typeface="Calibri" panose="020F0502020204030204" pitchFamily="34" charset="0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</a:pPr>
                      <a:r>
                        <a:rPr sz="1600" dirty="0">
                          <a:latin typeface="Calibri" panose="020F0502020204030204" pitchFamily="34" charset="0"/>
                        </a:rPr>
                        <a:t>1</a:t>
                      </a:r>
                      <a:r>
                        <a:rPr lang="en-US" sz="1600" dirty="0">
                          <a:latin typeface="Calibri" panose="020F0502020204030204" pitchFamily="34" charset="0"/>
                        </a:rPr>
                        <a:t>0</a:t>
                      </a:r>
                      <a:r>
                        <a:rPr sz="1600" dirty="0">
                          <a:latin typeface="Calibri" panose="020F0502020204030204" pitchFamily="34" charset="0"/>
                        </a:rPr>
                        <a:t>0</a:t>
                      </a:r>
                      <a:endParaRPr sz="1600" dirty="0">
                        <a:latin typeface="Calibri" panose="020F0502020204030204" pitchFamily="34" charset="0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270" algn="l">
                        <a:lnSpc>
                          <a:spcPct val="100000"/>
                        </a:lnSpc>
                      </a:pPr>
                      <a:r>
                        <a:rPr lang="en-US" sz="1600" dirty="0">
                          <a:latin typeface="Calibri" panose="020F0502020204030204" pitchFamily="34" charset="0"/>
                          <a:cs typeface="Times New Roman"/>
                        </a:rPr>
                        <a:t>Sqn. </a:t>
                      </a:r>
                      <a:r>
                        <a:rPr lang="en-US" sz="1600" dirty="0" err="1">
                          <a:latin typeface="Calibri" panose="020F0502020204030204" pitchFamily="34" charset="0"/>
                          <a:cs typeface="Times New Roman"/>
                        </a:rPr>
                        <a:t>Ldr</a:t>
                      </a:r>
                      <a:r>
                        <a:rPr lang="en-US" sz="1600" dirty="0">
                          <a:latin typeface="Calibri" panose="020F0502020204030204" pitchFamily="34" charset="0"/>
                          <a:cs typeface="Times New Roman"/>
                        </a:rPr>
                        <a:t>. SK Singh, Dr. SN </a:t>
                      </a:r>
                      <a:r>
                        <a:rPr lang="en-US" sz="1600" dirty="0" err="1">
                          <a:latin typeface="Calibri" panose="020F0502020204030204" pitchFamily="34" charset="0"/>
                          <a:cs typeface="Times New Roman"/>
                        </a:rPr>
                        <a:t>Sridhara</a:t>
                      </a:r>
                      <a:r>
                        <a:rPr lang="en-US" sz="1600" dirty="0">
                          <a:latin typeface="Calibri" panose="020F0502020204030204" pitchFamily="34" charset="0"/>
                          <a:cs typeface="Times New Roman"/>
                        </a:rPr>
                        <a:t>, Dr Sunita Sharma, Dr Rajesh Sharma</a:t>
                      </a:r>
                      <a:endParaRPr sz="1600" dirty="0">
                        <a:latin typeface="Calibri" panose="020F0502020204030204" pitchFamily="34" charset="0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="" xmlns:a16="http://schemas.microsoft.com/office/drawing/2014/main" val="3234486895"/>
                  </a:ext>
                </a:extLst>
              </a:tr>
              <a:tr h="702612">
                <a:tc>
                  <a:txBody>
                    <a:bodyPr/>
                    <a:lstStyle/>
                    <a:p>
                      <a:pPr marL="76835" algn="ctr">
                        <a:lnSpc>
                          <a:spcPct val="100000"/>
                        </a:lnSpc>
                      </a:pPr>
                      <a:r>
                        <a:rPr lang="en-US" sz="1600" b="1" dirty="0">
                          <a:latin typeface="Calibri" panose="020F0502020204030204" pitchFamily="34" charset="0"/>
                          <a:cs typeface="Times New Roman"/>
                        </a:rPr>
                        <a:t>5</a:t>
                      </a:r>
                      <a:endParaRPr sz="1600" b="1" dirty="0">
                        <a:latin typeface="Calibri" panose="020F0502020204030204" pitchFamily="34" charset="0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6835">
                        <a:lnSpc>
                          <a:spcPct val="100000"/>
                        </a:lnSpc>
                      </a:pPr>
                      <a:r>
                        <a:rPr sz="1600" dirty="0">
                          <a:latin typeface="Calibri" panose="020F0502020204030204" pitchFamily="34" charset="0"/>
                        </a:rPr>
                        <a:t>Student</a:t>
                      </a:r>
                      <a:r>
                        <a:rPr sz="1600" spc="-15" dirty="0">
                          <a:latin typeface="Calibri" panose="020F0502020204030204" pitchFamily="34" charset="0"/>
                        </a:rPr>
                        <a:t> </a:t>
                      </a:r>
                      <a:r>
                        <a:rPr sz="1600" dirty="0">
                          <a:latin typeface="Calibri" panose="020F0502020204030204" pitchFamily="34" charset="0"/>
                        </a:rPr>
                        <a:t>Support and</a:t>
                      </a:r>
                      <a:r>
                        <a:rPr sz="1600" spc="5" dirty="0">
                          <a:latin typeface="Calibri" panose="020F0502020204030204" pitchFamily="34" charset="0"/>
                        </a:rPr>
                        <a:t> </a:t>
                      </a:r>
                      <a:r>
                        <a:rPr sz="1600" dirty="0">
                          <a:latin typeface="Calibri" panose="020F0502020204030204" pitchFamily="34" charset="0"/>
                        </a:rPr>
                        <a:t>Progression</a:t>
                      </a:r>
                      <a:endParaRPr sz="1600" dirty="0">
                        <a:latin typeface="Calibri" panose="020F0502020204030204" pitchFamily="34" charset="0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</a:pPr>
                      <a:r>
                        <a:rPr sz="1600" dirty="0">
                          <a:latin typeface="Calibri" panose="020F0502020204030204" pitchFamily="34" charset="0"/>
                        </a:rPr>
                        <a:t>100</a:t>
                      </a:r>
                      <a:endParaRPr sz="1600" dirty="0">
                        <a:latin typeface="Calibri" panose="020F0502020204030204" pitchFamily="34" charset="0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270" algn="l">
                        <a:lnSpc>
                          <a:spcPct val="100000"/>
                        </a:lnSpc>
                      </a:pPr>
                      <a:r>
                        <a:rPr lang="en-US" sz="1600" dirty="0">
                          <a:latin typeface="Calibri" panose="020F0502020204030204" pitchFamily="34" charset="0"/>
                          <a:cs typeface="Times New Roman"/>
                        </a:rPr>
                        <a:t>Dr Vikas Madhukar, Dr ML Bansal, Mr. Arun Biswas,       Mr. </a:t>
                      </a:r>
                      <a:r>
                        <a:rPr lang="en-US" sz="1600" dirty="0" err="1">
                          <a:latin typeface="Calibri" panose="020F0502020204030204" pitchFamily="34" charset="0"/>
                          <a:cs typeface="Times New Roman"/>
                        </a:rPr>
                        <a:t>Manoj</a:t>
                      </a:r>
                      <a:r>
                        <a:rPr lang="en-US" sz="1600" dirty="0">
                          <a:latin typeface="Calibri" panose="020F0502020204030204" pitchFamily="34" charset="0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latin typeface="Calibri" panose="020F0502020204030204" pitchFamily="34" charset="0"/>
                          <a:cs typeface="Times New Roman"/>
                        </a:rPr>
                        <a:t>Sahani</a:t>
                      </a:r>
                      <a:r>
                        <a:rPr lang="en-US" sz="1600" dirty="0">
                          <a:latin typeface="Calibri" panose="020F0502020204030204" pitchFamily="34" charset="0"/>
                          <a:cs typeface="Times New Roman"/>
                        </a:rPr>
                        <a:t> and  </a:t>
                      </a:r>
                      <a:r>
                        <a:rPr lang="en-US" sz="1600" dirty="0" err="1">
                          <a:latin typeface="Calibri" panose="020F0502020204030204" pitchFamily="34" charset="0"/>
                          <a:cs typeface="Times New Roman"/>
                        </a:rPr>
                        <a:t>Mr</a:t>
                      </a:r>
                      <a:r>
                        <a:rPr lang="en-US" sz="1600" dirty="0">
                          <a:latin typeface="Calibri" panose="020F0502020204030204" pitchFamily="34" charset="0"/>
                          <a:cs typeface="Times New Roman"/>
                        </a:rPr>
                        <a:t> Ankur Gupta</a:t>
                      </a:r>
                      <a:endParaRPr sz="1600" dirty="0">
                        <a:latin typeface="Calibri" panose="020F0502020204030204" pitchFamily="34" charset="0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="" xmlns:a16="http://schemas.microsoft.com/office/drawing/2014/main" val="97451924"/>
                  </a:ext>
                </a:extLst>
              </a:tr>
              <a:tr h="702612">
                <a:tc>
                  <a:txBody>
                    <a:bodyPr/>
                    <a:lstStyle/>
                    <a:p>
                      <a:pPr marL="76835" algn="ctr">
                        <a:lnSpc>
                          <a:spcPct val="100000"/>
                        </a:lnSpc>
                      </a:pPr>
                      <a:r>
                        <a:rPr lang="en-US" sz="1600" b="1" dirty="0">
                          <a:latin typeface="Calibri" panose="020F0502020204030204" pitchFamily="34" charset="0"/>
                          <a:cs typeface="Times New Roman"/>
                        </a:rPr>
                        <a:t>6</a:t>
                      </a:r>
                      <a:endParaRPr sz="1600" b="1" dirty="0">
                        <a:latin typeface="Calibri" panose="020F0502020204030204" pitchFamily="34" charset="0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6835">
                        <a:lnSpc>
                          <a:spcPct val="100000"/>
                        </a:lnSpc>
                      </a:pPr>
                      <a:r>
                        <a:rPr lang="en-US" sz="1600" dirty="0">
                          <a:latin typeface="Calibri" panose="020F0502020204030204" pitchFamily="34" charset="0"/>
                        </a:rPr>
                        <a:t>Governance, Leadership and</a:t>
                      </a:r>
                    </a:p>
                    <a:p>
                      <a:pPr marL="76835">
                        <a:lnSpc>
                          <a:spcPct val="100000"/>
                        </a:lnSpc>
                      </a:pPr>
                      <a:r>
                        <a:rPr lang="en-US" sz="1600" dirty="0">
                          <a:latin typeface="Calibri" panose="020F0502020204030204" pitchFamily="34" charset="0"/>
                        </a:rPr>
                        <a:t>Management</a:t>
                      </a:r>
                      <a:endParaRPr sz="1600" dirty="0">
                        <a:latin typeface="Calibri" panose="020F0502020204030204" pitchFamily="34" charset="0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</a:pPr>
                      <a:r>
                        <a:rPr sz="1600" spc="-5" dirty="0">
                          <a:latin typeface="Calibri" panose="020F0502020204030204" pitchFamily="34" charset="0"/>
                        </a:rPr>
                        <a:t>100</a:t>
                      </a:r>
                      <a:endParaRPr sz="1600" dirty="0">
                        <a:latin typeface="Calibri" panose="020F0502020204030204" pitchFamily="34" charset="0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270" algn="l">
                        <a:lnSpc>
                          <a:spcPct val="100000"/>
                        </a:lnSpc>
                      </a:pPr>
                      <a:r>
                        <a:rPr lang="en-US" sz="1600" dirty="0" smtClean="0">
                          <a:latin typeface="Calibri" panose="020F0502020204030204" pitchFamily="34" charset="0"/>
                          <a:cs typeface="Times New Roman"/>
                        </a:rPr>
                        <a:t>Dr </a:t>
                      </a:r>
                      <a:r>
                        <a:rPr lang="en-US" sz="1600" dirty="0">
                          <a:latin typeface="Calibri" panose="020F0502020204030204" pitchFamily="34" charset="0"/>
                          <a:cs typeface="Times New Roman"/>
                        </a:rPr>
                        <a:t>UN Singh, Dr Sunita </a:t>
                      </a:r>
                      <a:r>
                        <a:rPr lang="en-US" sz="1600">
                          <a:latin typeface="Calibri" panose="020F0502020204030204" pitchFamily="34" charset="0"/>
                          <a:cs typeface="Times New Roman"/>
                        </a:rPr>
                        <a:t>Sharma </a:t>
                      </a:r>
                      <a:r>
                        <a:rPr lang="en-US" sz="1600" smtClean="0">
                          <a:latin typeface="Calibri" panose="020F0502020204030204" pitchFamily="34" charset="0"/>
                          <a:cs typeface="Times New Roman"/>
                        </a:rPr>
                        <a:t>, </a:t>
                      </a:r>
                      <a:r>
                        <a:rPr lang="en-US" sz="1600" dirty="0">
                          <a:latin typeface="Calibri" panose="020F0502020204030204" pitchFamily="34" charset="0"/>
                          <a:cs typeface="Times New Roman"/>
                        </a:rPr>
                        <a:t>Dr </a:t>
                      </a:r>
                      <a:r>
                        <a:rPr lang="en-US" sz="1600" dirty="0" err="1">
                          <a:latin typeface="Calibri" panose="020F0502020204030204" pitchFamily="34" charset="0"/>
                          <a:cs typeface="Times New Roman"/>
                        </a:rPr>
                        <a:t>Seema</a:t>
                      </a:r>
                      <a:r>
                        <a:rPr lang="en-US" sz="1600" dirty="0">
                          <a:latin typeface="Calibri" panose="020F0502020204030204" pitchFamily="34" charset="0"/>
                          <a:cs typeface="Times New Roman"/>
                        </a:rPr>
                        <a:t> </a:t>
                      </a:r>
                      <a:r>
                        <a:rPr lang="en-US" sz="1600" dirty="0" err="1" smtClean="0">
                          <a:latin typeface="Calibri" panose="020F0502020204030204" pitchFamily="34" charset="0"/>
                          <a:cs typeface="Times New Roman"/>
                        </a:rPr>
                        <a:t>Pathak</a:t>
                      </a:r>
                      <a:r>
                        <a:rPr lang="en-US" sz="1600" dirty="0" smtClean="0">
                          <a:latin typeface="Calibri" panose="020F0502020204030204" pitchFamily="34" charset="0"/>
                          <a:cs typeface="Times New Roman"/>
                        </a:rPr>
                        <a:t>, Dr </a:t>
                      </a:r>
                      <a:r>
                        <a:rPr lang="en-US" sz="1600" dirty="0" err="1" smtClean="0">
                          <a:latin typeface="Calibri" panose="020F0502020204030204" pitchFamily="34" charset="0"/>
                          <a:cs typeface="Times New Roman"/>
                        </a:rPr>
                        <a:t>Reena</a:t>
                      </a:r>
                      <a:r>
                        <a:rPr lang="en-US" sz="1600" dirty="0" smtClean="0">
                          <a:latin typeface="Calibri" panose="020F0502020204030204" pitchFamily="34" charset="0"/>
                          <a:cs typeface="Times New Roman"/>
                        </a:rPr>
                        <a:t> Nigam and Dr </a:t>
                      </a:r>
                      <a:r>
                        <a:rPr lang="en-US" sz="1600" dirty="0" err="1" smtClean="0">
                          <a:latin typeface="Calibri" panose="020F0502020204030204" pitchFamily="34" charset="0"/>
                          <a:cs typeface="Times New Roman"/>
                        </a:rPr>
                        <a:t>Debashish</a:t>
                      </a:r>
                      <a:r>
                        <a:rPr lang="en-US" sz="1600" dirty="0" smtClean="0">
                          <a:latin typeface="Calibri" panose="020F0502020204030204" pitchFamily="34" charset="0"/>
                          <a:cs typeface="Times New Roman"/>
                        </a:rPr>
                        <a:t> Bhattacharya</a:t>
                      </a:r>
                      <a:endParaRPr sz="1600" dirty="0">
                        <a:latin typeface="Calibri" panose="020F0502020204030204" pitchFamily="34" charset="0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="" xmlns:a16="http://schemas.microsoft.com/office/drawing/2014/main" val="2247708943"/>
                  </a:ext>
                </a:extLst>
              </a:tr>
              <a:tr h="702612">
                <a:tc>
                  <a:txBody>
                    <a:bodyPr/>
                    <a:lstStyle/>
                    <a:p>
                      <a:pPr marL="76835" algn="ctr">
                        <a:lnSpc>
                          <a:spcPct val="100000"/>
                        </a:lnSpc>
                      </a:pPr>
                      <a:r>
                        <a:rPr lang="en-US" sz="1600" b="1" dirty="0">
                          <a:latin typeface="Calibri" panose="020F0502020204030204" pitchFamily="34" charset="0"/>
                          <a:cs typeface="Times New Roman"/>
                        </a:rPr>
                        <a:t>7</a:t>
                      </a:r>
                      <a:endParaRPr sz="1600" b="1" dirty="0">
                        <a:latin typeface="Calibri" panose="020F0502020204030204" pitchFamily="34" charset="0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6835">
                        <a:lnSpc>
                          <a:spcPct val="100000"/>
                        </a:lnSpc>
                      </a:pPr>
                      <a:r>
                        <a:rPr lang="en-US" sz="1600" dirty="0">
                          <a:latin typeface="Calibri" panose="020F0502020204030204" pitchFamily="34" charset="0"/>
                        </a:rPr>
                        <a:t>Institutional Values and Best Practices</a:t>
                      </a:r>
                      <a:endParaRPr sz="1600" dirty="0">
                        <a:latin typeface="Calibri" panose="020F0502020204030204" pitchFamily="34" charset="0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</a:pPr>
                      <a:r>
                        <a:rPr sz="1600" dirty="0">
                          <a:latin typeface="Calibri" panose="020F0502020204030204" pitchFamily="34" charset="0"/>
                        </a:rPr>
                        <a:t>100</a:t>
                      </a:r>
                      <a:endParaRPr sz="1600" dirty="0">
                        <a:latin typeface="Calibri" panose="020F0502020204030204" pitchFamily="34" charset="0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270" algn="l">
                        <a:lnSpc>
                          <a:spcPct val="100000"/>
                        </a:lnSpc>
                      </a:pPr>
                      <a:r>
                        <a:rPr lang="en-US" sz="1600" dirty="0">
                          <a:latin typeface="Calibri" panose="020F0502020204030204" pitchFamily="34" charset="0"/>
                          <a:cs typeface="Times New Roman"/>
                        </a:rPr>
                        <a:t>Dr </a:t>
                      </a:r>
                      <a:r>
                        <a:rPr lang="en-US" sz="1600" dirty="0" err="1">
                          <a:latin typeface="Calibri" panose="020F0502020204030204" pitchFamily="34" charset="0"/>
                          <a:cs typeface="Times New Roman"/>
                        </a:rPr>
                        <a:t>Kushagra</a:t>
                      </a:r>
                      <a:r>
                        <a:rPr lang="en-US" sz="1600" dirty="0">
                          <a:latin typeface="Calibri" panose="020F0502020204030204" pitchFamily="34" charset="0"/>
                          <a:cs typeface="Times New Roman"/>
                        </a:rPr>
                        <a:t> Rajendra,  Dr. Satish Sardana, Dr Shubra </a:t>
                      </a:r>
                      <a:r>
                        <a:rPr lang="en-US" sz="1600" dirty="0" smtClean="0">
                          <a:latin typeface="Calibri" panose="020F0502020204030204" pitchFamily="34" charset="0"/>
                          <a:cs typeface="Times New Roman"/>
                        </a:rPr>
                        <a:t>Das,</a:t>
                      </a:r>
                      <a:r>
                        <a:rPr lang="en-US" sz="1600" baseline="0" dirty="0" smtClean="0">
                          <a:latin typeface="Calibri" panose="020F0502020204030204" pitchFamily="34" charset="0"/>
                          <a:cs typeface="Times New Roman"/>
                        </a:rPr>
                        <a:t> </a:t>
                      </a:r>
                      <a:r>
                        <a:rPr lang="en-US" sz="1600" dirty="0" smtClean="0">
                          <a:latin typeface="Calibri" panose="020F0502020204030204" pitchFamily="34" charset="0"/>
                          <a:cs typeface="Times New Roman"/>
                        </a:rPr>
                        <a:t>Dr </a:t>
                      </a:r>
                      <a:r>
                        <a:rPr lang="en-US" sz="1600" dirty="0" err="1">
                          <a:latin typeface="Calibri" panose="020F0502020204030204" pitchFamily="34" charset="0"/>
                          <a:cs typeface="Times New Roman"/>
                        </a:rPr>
                        <a:t>Vikas</a:t>
                      </a:r>
                      <a:r>
                        <a:rPr lang="en-US" sz="1600" dirty="0">
                          <a:latin typeface="Calibri" panose="020F0502020204030204" pitchFamily="34" charset="0"/>
                          <a:cs typeface="Times New Roman"/>
                        </a:rPr>
                        <a:t> </a:t>
                      </a:r>
                      <a:r>
                        <a:rPr lang="en-US" sz="1600" dirty="0" smtClean="0">
                          <a:latin typeface="Calibri" panose="020F0502020204030204" pitchFamily="34" charset="0"/>
                          <a:cs typeface="Times New Roman"/>
                        </a:rPr>
                        <a:t>Sharma and Dr </a:t>
                      </a:r>
                      <a:r>
                        <a:rPr lang="en-US" sz="1600" dirty="0" err="1" smtClean="0">
                          <a:latin typeface="Calibri" panose="020F0502020204030204" pitchFamily="34" charset="0"/>
                          <a:cs typeface="Times New Roman"/>
                        </a:rPr>
                        <a:t>Luxita</a:t>
                      </a:r>
                      <a:r>
                        <a:rPr lang="en-US" sz="1600" dirty="0" smtClean="0">
                          <a:latin typeface="Calibri" panose="020F0502020204030204" pitchFamily="34" charset="0"/>
                          <a:cs typeface="Times New Roman"/>
                        </a:rPr>
                        <a:t> Sharma</a:t>
                      </a:r>
                      <a:endParaRPr sz="1600" dirty="0">
                        <a:latin typeface="Calibri" panose="020F0502020204030204" pitchFamily="34" charset="0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="" xmlns:a16="http://schemas.microsoft.com/office/drawing/2014/main" val="2300079457"/>
                  </a:ext>
                </a:extLst>
              </a:tr>
              <a:tr h="290685">
                <a:tc>
                  <a:txBody>
                    <a:bodyPr/>
                    <a:lstStyle/>
                    <a:p>
                      <a:pPr marL="76835" algn="ctr">
                        <a:lnSpc>
                          <a:spcPct val="100000"/>
                        </a:lnSpc>
                      </a:pPr>
                      <a:endParaRPr sz="1600" b="1" dirty="0">
                        <a:latin typeface="Calibri" panose="020F0502020204030204" pitchFamily="34" charset="0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6835" algn="ctr">
                        <a:lnSpc>
                          <a:spcPct val="100000"/>
                        </a:lnSpc>
                      </a:pPr>
                      <a:r>
                        <a:rPr sz="1600" b="1" spc="-170" smtClean="0">
                          <a:latin typeface="Calibri" panose="020F0502020204030204" pitchFamily="34" charset="0"/>
                        </a:rPr>
                        <a:t>T</a:t>
                      </a:r>
                      <a:r>
                        <a:rPr sz="1600" b="1" smtClean="0">
                          <a:latin typeface="Calibri" panose="020F0502020204030204" pitchFamily="34" charset="0"/>
                        </a:rPr>
                        <a:t>ota</a:t>
                      </a:r>
                      <a:r>
                        <a:rPr lang="en-US" sz="1600" b="1" dirty="0" smtClean="0">
                          <a:latin typeface="Calibri" panose="020F0502020204030204" pitchFamily="34" charset="0"/>
                        </a:rPr>
                        <a:t>l</a:t>
                      </a:r>
                      <a:endParaRPr sz="1600" b="1" dirty="0">
                        <a:latin typeface="Calibri" panose="020F0502020204030204" pitchFamily="34" charset="0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50850" algn="ctr">
                        <a:lnSpc>
                          <a:spcPct val="100000"/>
                        </a:lnSpc>
                      </a:pPr>
                      <a:r>
                        <a:rPr sz="1600" b="1" dirty="0">
                          <a:latin typeface="Calibri" panose="020F0502020204030204" pitchFamily="34" charset="0"/>
                        </a:rPr>
                        <a:t>1000</a:t>
                      </a:r>
                      <a:endParaRPr sz="1600" b="1" dirty="0">
                        <a:latin typeface="Calibri" panose="020F0502020204030204" pitchFamily="34" charset="0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50850" algn="ctr">
                        <a:lnSpc>
                          <a:spcPct val="100000"/>
                        </a:lnSpc>
                      </a:pPr>
                      <a:endParaRPr sz="1600" b="1" dirty="0">
                        <a:latin typeface="Calibri" panose="020F0502020204030204" pitchFamily="34" charset="0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="" xmlns:a16="http://schemas.microsoft.com/office/drawing/2014/main" val="573623372"/>
                  </a:ext>
                </a:extLst>
              </a:tr>
              <a:tr h="290685">
                <a:tc gridSpan="4">
                  <a:txBody>
                    <a:bodyPr/>
                    <a:lstStyle/>
                    <a:p>
                      <a:pPr marL="91440" algn="ctr"/>
                      <a:endParaRPr lang="en-US" sz="1400" b="1" dirty="0">
                        <a:solidFill>
                          <a:schemeClr val="tx1"/>
                        </a:solidFill>
                        <a:latin typeface="Tahoma"/>
                        <a:cs typeface="Tahoma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pPr marL="91440" algn="l"/>
                      <a:endParaRPr lang="en-US" sz="1800" b="1" dirty="0">
                        <a:solidFill>
                          <a:schemeClr val="tx1"/>
                        </a:solidFill>
                        <a:latin typeface="Tahoma"/>
                        <a:cs typeface="Tahoma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pPr marL="170180">
                        <a:lnSpc>
                          <a:spcPct val="100000"/>
                        </a:lnSpc>
                      </a:pPr>
                      <a:endParaRPr sz="1600" dirty="0">
                        <a:latin typeface="Calibri" panose="020F0502020204030204" pitchFamily="34" charset="0"/>
                        <a:cs typeface="Times New Roman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pPr marL="91440" algn="l"/>
                      <a:endParaRPr lang="en-US" sz="1800" b="1" dirty="0">
                        <a:solidFill>
                          <a:schemeClr val="tx1"/>
                        </a:solidFill>
                        <a:latin typeface="Tahoma"/>
                        <a:cs typeface="Tahoma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="" xmlns:a16="http://schemas.microsoft.com/office/drawing/2014/main" val="2011701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17201996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4895</TotalTime>
  <Words>189</Words>
  <Application>Microsoft Office PowerPoint</Application>
  <PresentationFormat>On-screen Show (4:3)</PresentationFormat>
  <Paragraphs>36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           The Criteria of Assessment Criteria wise Responsibilities at the University Level</vt:lpstr>
    </vt:vector>
  </TitlesOfParts>
  <Company>xyz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abc</dc:creator>
  <cp:lastModifiedBy>Dr Rumki Bandyopadhyay</cp:lastModifiedBy>
  <cp:revision>103</cp:revision>
  <cp:lastPrinted>2019-02-11T08:58:28Z</cp:lastPrinted>
  <dcterms:created xsi:type="dcterms:W3CDTF">2011-09-27T15:57:14Z</dcterms:created>
  <dcterms:modified xsi:type="dcterms:W3CDTF">2020-10-22T14:39:17Z</dcterms:modified>
</cp:coreProperties>
</file>