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
  </p:notesMasterIdLst>
  <p:sldIdLst>
    <p:sldId id="257" r:id="rId2"/>
  </p:sldIdLst>
  <p:sldSz cx="162560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D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autoAdjust="0"/>
    <p:restoredTop sz="94249" autoAdjust="0"/>
  </p:normalViewPr>
  <p:slideViewPr>
    <p:cSldViewPr snapToGrid="0">
      <p:cViewPr varScale="1">
        <p:scale>
          <a:sx n="52" d="100"/>
          <a:sy n="52" d="100"/>
        </p:scale>
        <p:origin x="67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5EAC13-107D-470D-85EC-B438DD8328F5}"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61D0A-E5A9-4136-9C9B-9EBE3F086D00}" type="slidenum">
              <a:rPr lang="en-US" smtClean="0"/>
              <a:t>‹#›</a:t>
            </a:fld>
            <a:endParaRPr lang="en-US"/>
          </a:p>
        </p:txBody>
      </p:sp>
    </p:spTree>
    <p:extLst>
      <p:ext uri="{BB962C8B-B14F-4D97-AF65-F5344CB8AC3E}">
        <p14:creationId xmlns:p14="http://schemas.microsoft.com/office/powerpoint/2010/main" val="3936402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E61D0A-E5A9-4136-9C9B-9EBE3F086D00}" type="slidenum">
              <a:rPr lang="en-US" smtClean="0"/>
              <a:t>1</a:t>
            </a:fld>
            <a:endParaRPr lang="en-US"/>
          </a:p>
        </p:txBody>
      </p:sp>
    </p:spTree>
    <p:extLst>
      <p:ext uri="{BB962C8B-B14F-4D97-AF65-F5344CB8AC3E}">
        <p14:creationId xmlns:p14="http://schemas.microsoft.com/office/powerpoint/2010/main" val="2730423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2000" y="1496484"/>
            <a:ext cx="12192000" cy="3183467"/>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2032000" y="4802717"/>
            <a:ext cx="12192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00833C-F576-4E07-BC5A-DA5472110DA1}"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90714-5A91-4EA1-BB45-1904054F34D7}" type="slidenum">
              <a:rPr lang="en-US" smtClean="0"/>
              <a:t>‹#›</a:t>
            </a:fld>
            <a:endParaRPr lang="en-US"/>
          </a:p>
        </p:txBody>
      </p:sp>
    </p:spTree>
    <p:extLst>
      <p:ext uri="{BB962C8B-B14F-4D97-AF65-F5344CB8AC3E}">
        <p14:creationId xmlns:p14="http://schemas.microsoft.com/office/powerpoint/2010/main" val="3717688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00833C-F576-4E07-BC5A-DA5472110DA1}"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90714-5A91-4EA1-BB45-1904054F34D7}" type="slidenum">
              <a:rPr lang="en-US" smtClean="0"/>
              <a:t>‹#›</a:t>
            </a:fld>
            <a:endParaRPr lang="en-US"/>
          </a:p>
        </p:txBody>
      </p:sp>
    </p:spTree>
    <p:extLst>
      <p:ext uri="{BB962C8B-B14F-4D97-AF65-F5344CB8AC3E}">
        <p14:creationId xmlns:p14="http://schemas.microsoft.com/office/powerpoint/2010/main" val="2181890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0" y="486834"/>
            <a:ext cx="350520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7600" y="486834"/>
            <a:ext cx="1031240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00833C-F576-4E07-BC5A-DA5472110DA1}"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90714-5A91-4EA1-BB45-1904054F34D7}" type="slidenum">
              <a:rPr lang="en-US" smtClean="0"/>
              <a:t>‹#›</a:t>
            </a:fld>
            <a:endParaRPr lang="en-US"/>
          </a:p>
        </p:txBody>
      </p:sp>
    </p:spTree>
    <p:extLst>
      <p:ext uri="{BB962C8B-B14F-4D97-AF65-F5344CB8AC3E}">
        <p14:creationId xmlns:p14="http://schemas.microsoft.com/office/powerpoint/2010/main" val="1037558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00833C-F576-4E07-BC5A-DA5472110DA1}"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90714-5A91-4EA1-BB45-1904054F34D7}" type="slidenum">
              <a:rPr lang="en-US" smtClean="0"/>
              <a:t>‹#›</a:t>
            </a:fld>
            <a:endParaRPr lang="en-US"/>
          </a:p>
        </p:txBody>
      </p:sp>
    </p:spTree>
    <p:extLst>
      <p:ext uri="{BB962C8B-B14F-4D97-AF65-F5344CB8AC3E}">
        <p14:creationId xmlns:p14="http://schemas.microsoft.com/office/powerpoint/2010/main" val="2742524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9133" y="2279652"/>
            <a:ext cx="14020800" cy="3803649"/>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1109133" y="6119285"/>
            <a:ext cx="140208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00833C-F576-4E07-BC5A-DA5472110DA1}"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90714-5A91-4EA1-BB45-1904054F34D7}" type="slidenum">
              <a:rPr lang="en-US" smtClean="0"/>
              <a:t>‹#›</a:t>
            </a:fld>
            <a:endParaRPr lang="en-US"/>
          </a:p>
        </p:txBody>
      </p:sp>
    </p:spTree>
    <p:extLst>
      <p:ext uri="{BB962C8B-B14F-4D97-AF65-F5344CB8AC3E}">
        <p14:creationId xmlns:p14="http://schemas.microsoft.com/office/powerpoint/2010/main" val="3828024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17600" y="2434167"/>
            <a:ext cx="69088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229600" y="2434167"/>
            <a:ext cx="69088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00833C-F576-4E07-BC5A-DA5472110DA1}"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90714-5A91-4EA1-BB45-1904054F34D7}" type="slidenum">
              <a:rPr lang="en-US" smtClean="0"/>
              <a:t>‹#›</a:t>
            </a:fld>
            <a:endParaRPr lang="en-US"/>
          </a:p>
        </p:txBody>
      </p:sp>
    </p:spTree>
    <p:extLst>
      <p:ext uri="{BB962C8B-B14F-4D97-AF65-F5344CB8AC3E}">
        <p14:creationId xmlns:p14="http://schemas.microsoft.com/office/powerpoint/2010/main" val="363632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19717" y="486834"/>
            <a:ext cx="1402080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19718" y="2241551"/>
            <a:ext cx="6877049"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1119718" y="3340100"/>
            <a:ext cx="6877049"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229600" y="2241551"/>
            <a:ext cx="691091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8229600" y="3340100"/>
            <a:ext cx="6910917"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00833C-F576-4E07-BC5A-DA5472110DA1}" type="datetimeFigureOut">
              <a:rPr lang="en-US" smtClean="0"/>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790714-5A91-4EA1-BB45-1904054F34D7}" type="slidenum">
              <a:rPr lang="en-US" smtClean="0"/>
              <a:t>‹#›</a:t>
            </a:fld>
            <a:endParaRPr lang="en-US"/>
          </a:p>
        </p:txBody>
      </p:sp>
    </p:spTree>
    <p:extLst>
      <p:ext uri="{BB962C8B-B14F-4D97-AF65-F5344CB8AC3E}">
        <p14:creationId xmlns:p14="http://schemas.microsoft.com/office/powerpoint/2010/main" val="3863835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00833C-F576-4E07-BC5A-DA5472110DA1}" type="datetimeFigureOut">
              <a:rPr lang="en-US" smtClean="0"/>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790714-5A91-4EA1-BB45-1904054F34D7}" type="slidenum">
              <a:rPr lang="en-US" smtClean="0"/>
              <a:t>‹#›</a:t>
            </a:fld>
            <a:endParaRPr lang="en-US"/>
          </a:p>
        </p:txBody>
      </p:sp>
    </p:spTree>
    <p:extLst>
      <p:ext uri="{BB962C8B-B14F-4D97-AF65-F5344CB8AC3E}">
        <p14:creationId xmlns:p14="http://schemas.microsoft.com/office/powerpoint/2010/main" val="1510621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00833C-F576-4E07-BC5A-DA5472110DA1}" type="datetimeFigureOut">
              <a:rPr lang="en-US" smtClean="0"/>
              <a:t>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790714-5A91-4EA1-BB45-1904054F34D7}" type="slidenum">
              <a:rPr lang="en-US" smtClean="0"/>
              <a:t>‹#›</a:t>
            </a:fld>
            <a:endParaRPr lang="en-US"/>
          </a:p>
        </p:txBody>
      </p:sp>
    </p:spTree>
    <p:extLst>
      <p:ext uri="{BB962C8B-B14F-4D97-AF65-F5344CB8AC3E}">
        <p14:creationId xmlns:p14="http://schemas.microsoft.com/office/powerpoint/2010/main" val="3351113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6910917" y="1316567"/>
            <a:ext cx="82296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2C00833C-F576-4E07-BC5A-DA5472110DA1}"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90714-5A91-4EA1-BB45-1904054F34D7}" type="slidenum">
              <a:rPr lang="en-US" smtClean="0"/>
              <a:t>‹#›</a:t>
            </a:fld>
            <a:endParaRPr lang="en-US"/>
          </a:p>
        </p:txBody>
      </p:sp>
    </p:spTree>
    <p:extLst>
      <p:ext uri="{BB962C8B-B14F-4D97-AF65-F5344CB8AC3E}">
        <p14:creationId xmlns:p14="http://schemas.microsoft.com/office/powerpoint/2010/main" val="2015636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6910917" y="1316567"/>
            <a:ext cx="8229600"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2C00833C-F576-4E07-BC5A-DA5472110DA1}"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90714-5A91-4EA1-BB45-1904054F34D7}" type="slidenum">
              <a:rPr lang="en-US" smtClean="0"/>
              <a:t>‹#›</a:t>
            </a:fld>
            <a:endParaRPr lang="en-US"/>
          </a:p>
        </p:txBody>
      </p:sp>
    </p:spTree>
    <p:extLst>
      <p:ext uri="{BB962C8B-B14F-4D97-AF65-F5344CB8AC3E}">
        <p14:creationId xmlns:p14="http://schemas.microsoft.com/office/powerpoint/2010/main" val="2516334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486834"/>
            <a:ext cx="1402080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17600" y="2434167"/>
            <a:ext cx="140208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600" y="8475134"/>
            <a:ext cx="36576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2C00833C-F576-4E07-BC5A-DA5472110DA1}" type="datetimeFigureOut">
              <a:rPr lang="en-US" smtClean="0"/>
              <a:t>1/29/2024</a:t>
            </a:fld>
            <a:endParaRPr lang="en-US"/>
          </a:p>
        </p:txBody>
      </p:sp>
      <p:sp>
        <p:nvSpPr>
          <p:cNvPr id="5" name="Footer Placeholder 4"/>
          <p:cNvSpPr>
            <a:spLocks noGrp="1"/>
          </p:cNvSpPr>
          <p:nvPr>
            <p:ph type="ftr" sz="quarter" idx="3"/>
          </p:nvPr>
        </p:nvSpPr>
        <p:spPr>
          <a:xfrm>
            <a:off x="5384800" y="8475134"/>
            <a:ext cx="54864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480800" y="8475134"/>
            <a:ext cx="36576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82790714-5A91-4EA1-BB45-1904054F34D7}" type="slidenum">
              <a:rPr lang="en-US" smtClean="0"/>
              <a:t>‹#›</a:t>
            </a:fld>
            <a:endParaRPr lang="en-US"/>
          </a:p>
        </p:txBody>
      </p:sp>
    </p:spTree>
    <p:extLst>
      <p:ext uri="{BB962C8B-B14F-4D97-AF65-F5344CB8AC3E}">
        <p14:creationId xmlns:p14="http://schemas.microsoft.com/office/powerpoint/2010/main" val="6123364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CBF89C-CB4E-1781-70F9-93DD220E7E2E}"/>
              </a:ext>
            </a:extLst>
          </p:cNvPr>
          <p:cNvSpPr/>
          <p:nvPr/>
        </p:nvSpPr>
        <p:spPr>
          <a:xfrm>
            <a:off x="0" y="0"/>
            <a:ext cx="16256000" cy="9120182"/>
          </a:xfrm>
          <a:prstGeom prst="rect">
            <a:avLst/>
          </a:prstGeom>
          <a:noFill/>
          <a:ln w="444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masis MT Pro Light" panose="02040304050005020304" pitchFamily="18" charset="0"/>
            </a:endParaRPr>
          </a:p>
        </p:txBody>
      </p:sp>
      <p:cxnSp>
        <p:nvCxnSpPr>
          <p:cNvPr id="9" name="Straight Connector 8">
            <a:extLst>
              <a:ext uri="{FF2B5EF4-FFF2-40B4-BE49-F238E27FC236}">
                <a16:creationId xmlns:a16="http://schemas.microsoft.com/office/drawing/2014/main" id="{C3629B06-ACA6-6544-42BE-772DCA765132}"/>
              </a:ext>
            </a:extLst>
          </p:cNvPr>
          <p:cNvCxnSpPr/>
          <p:nvPr/>
        </p:nvCxnSpPr>
        <p:spPr>
          <a:xfrm>
            <a:off x="5368413" y="1934832"/>
            <a:ext cx="0" cy="62747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CF848E9-C061-7B37-5A35-D074D943432A}"/>
              </a:ext>
            </a:extLst>
          </p:cNvPr>
          <p:cNvCxnSpPr/>
          <p:nvPr/>
        </p:nvCxnSpPr>
        <p:spPr>
          <a:xfrm>
            <a:off x="10889226" y="1964329"/>
            <a:ext cx="0" cy="6274768"/>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C8B08CD-477C-AAFA-DEFC-3C89F7FB732D}"/>
              </a:ext>
            </a:extLst>
          </p:cNvPr>
          <p:cNvSpPr/>
          <p:nvPr/>
        </p:nvSpPr>
        <p:spPr>
          <a:xfrm>
            <a:off x="248631" y="1876641"/>
            <a:ext cx="4978975" cy="28787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latin typeface="Amasis MT Pro Light" panose="02040304050005020304" pitchFamily="18" charset="0"/>
              </a:rPr>
              <a:t>MOTIVATION</a:t>
            </a:r>
          </a:p>
        </p:txBody>
      </p:sp>
      <p:sp>
        <p:nvSpPr>
          <p:cNvPr id="14" name="Rectangle 13">
            <a:extLst>
              <a:ext uri="{FF2B5EF4-FFF2-40B4-BE49-F238E27FC236}">
                <a16:creationId xmlns:a16="http://schemas.microsoft.com/office/drawing/2014/main" id="{68910804-B03C-8490-6851-1796EEDF8A82}"/>
              </a:ext>
            </a:extLst>
          </p:cNvPr>
          <p:cNvSpPr/>
          <p:nvPr/>
        </p:nvSpPr>
        <p:spPr>
          <a:xfrm>
            <a:off x="221675" y="3606125"/>
            <a:ext cx="4978975" cy="28787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latin typeface="Amasis MT Pro Light" panose="02040304050005020304" pitchFamily="18" charset="0"/>
              </a:rPr>
              <a:t>DATASET DETAILS</a:t>
            </a:r>
          </a:p>
        </p:txBody>
      </p:sp>
      <p:sp>
        <p:nvSpPr>
          <p:cNvPr id="16" name="TextBox 15">
            <a:extLst>
              <a:ext uri="{FF2B5EF4-FFF2-40B4-BE49-F238E27FC236}">
                <a16:creationId xmlns:a16="http://schemas.microsoft.com/office/drawing/2014/main" id="{839FACBA-065A-3309-B5CD-FF07022FCB47}"/>
              </a:ext>
            </a:extLst>
          </p:cNvPr>
          <p:cNvSpPr txBox="1"/>
          <p:nvPr/>
        </p:nvSpPr>
        <p:spPr>
          <a:xfrm>
            <a:off x="217837" y="2236590"/>
            <a:ext cx="5037616" cy="1277273"/>
          </a:xfrm>
          <a:prstGeom prst="rect">
            <a:avLst/>
          </a:prstGeom>
          <a:noFill/>
        </p:spPr>
        <p:txBody>
          <a:bodyPr wrap="square">
            <a:spAutoFit/>
          </a:bodyPr>
          <a:lstStyle/>
          <a:p>
            <a:pPr algn="just"/>
            <a:r>
              <a:rPr lang="en-US" sz="1100" dirty="0">
                <a:solidFill>
                  <a:srgbClr val="000000"/>
                </a:solidFill>
                <a:effectLst/>
                <a:latin typeface="Amasis MT Pro Light" panose="02040304050005020304" pitchFamily="18" charset="0"/>
                <a:ea typeface="Calibri" panose="020F0502020204030204" pitchFamily="34" charset="0"/>
              </a:rPr>
              <a:t>Blood cells are playing an important role to defend the human body from several kinds of infections and diseases. The majority of blood cells come from bone marrow, with only a few cells coming from the human body's glands. Blood-related diseases are one of the major concerns in the biomedical domain and most of the disease symptoms are reflected through the analysis of blood cells. The diagnosis by experts in laboratories is very costly and time-consuming, thus artificial intelligence-based systems can help in the automatic diagnosis and monitoring of an individual's health.</a:t>
            </a:r>
            <a:endParaRPr lang="en-US" sz="1100" dirty="0">
              <a:latin typeface="Amasis MT Pro Light" panose="02040304050005020304" pitchFamily="18" charset="0"/>
            </a:endParaRPr>
          </a:p>
        </p:txBody>
      </p:sp>
      <p:sp>
        <p:nvSpPr>
          <p:cNvPr id="19" name="TextBox 18">
            <a:extLst>
              <a:ext uri="{FF2B5EF4-FFF2-40B4-BE49-F238E27FC236}">
                <a16:creationId xmlns:a16="http://schemas.microsoft.com/office/drawing/2014/main" id="{31A42CC1-22AD-8BAA-336B-DD080C0A35C8}"/>
              </a:ext>
            </a:extLst>
          </p:cNvPr>
          <p:cNvSpPr txBox="1"/>
          <p:nvPr/>
        </p:nvSpPr>
        <p:spPr>
          <a:xfrm>
            <a:off x="133805" y="5408346"/>
            <a:ext cx="1043226" cy="1107996"/>
          </a:xfrm>
          <a:prstGeom prst="rect">
            <a:avLst/>
          </a:prstGeom>
          <a:noFill/>
        </p:spPr>
        <p:txBody>
          <a:bodyPr wrap="square">
            <a:spAutoFit/>
          </a:bodyPr>
          <a:lstStyle/>
          <a:p>
            <a:pPr algn="ctr"/>
            <a:r>
              <a:rPr lang="en-US" sz="1100" dirty="0">
                <a:solidFill>
                  <a:srgbClr val="000000"/>
                </a:solidFill>
                <a:effectLst/>
                <a:latin typeface="Amasis MT Pro Light" panose="02040304050005020304" pitchFamily="18" charset="0"/>
                <a:ea typeface="Calibri" panose="020F0502020204030204" pitchFamily="34" charset="0"/>
              </a:rPr>
              <a:t>Sample dataset images of microscopic blood cells in eight categories</a:t>
            </a:r>
            <a:endParaRPr lang="en-US" sz="1100" dirty="0">
              <a:latin typeface="Amasis MT Pro Light" panose="02040304050005020304" pitchFamily="18" charset="0"/>
            </a:endParaRPr>
          </a:p>
        </p:txBody>
      </p:sp>
      <p:sp>
        <p:nvSpPr>
          <p:cNvPr id="21" name="TextBox 20">
            <a:extLst>
              <a:ext uri="{FF2B5EF4-FFF2-40B4-BE49-F238E27FC236}">
                <a16:creationId xmlns:a16="http://schemas.microsoft.com/office/drawing/2014/main" id="{A49042A8-56BF-4AE1-3C0C-DD2150CFC903}"/>
              </a:ext>
            </a:extLst>
          </p:cNvPr>
          <p:cNvSpPr txBox="1"/>
          <p:nvPr/>
        </p:nvSpPr>
        <p:spPr>
          <a:xfrm>
            <a:off x="217836" y="3923722"/>
            <a:ext cx="5066695" cy="986489"/>
          </a:xfrm>
          <a:prstGeom prst="rect">
            <a:avLst/>
          </a:prstGeom>
          <a:noFill/>
        </p:spPr>
        <p:txBody>
          <a:bodyPr wrap="square">
            <a:spAutoFit/>
          </a:bodyPr>
          <a:lstStyle/>
          <a:p>
            <a:pPr marL="0" marR="0" algn="just">
              <a:lnSpc>
                <a:spcPct val="107000"/>
              </a:lnSpc>
              <a:spcBef>
                <a:spcPts val="0"/>
              </a:spcBef>
              <a:spcAft>
                <a:spcPts val="800"/>
              </a:spcAft>
            </a:pPr>
            <a:r>
              <a:rPr lang="en-US" sz="1100" dirty="0">
                <a:solidFill>
                  <a:srgbClr val="000000"/>
                </a:solidFill>
                <a:effectLst/>
                <a:latin typeface="Amasis MT Pro Light" panose="02040304050005020304" pitchFamily="18" charset="0"/>
                <a:ea typeface="Calibri" panose="020F0502020204030204" pitchFamily="34" charset="0"/>
                <a:cs typeface="Mangal" panose="02040503050203030202" pitchFamily="18" charset="0"/>
              </a:rPr>
              <a:t>The dataset utilized in this work is from a public dataset which consists of 17,092 images of peripheral blood smears of healthy individuals without infections or oncologic disease. The dataset comprises eight cells </a:t>
            </a:r>
            <a:r>
              <a:rPr lang="en-US" sz="1100" dirty="0" err="1">
                <a:solidFill>
                  <a:srgbClr val="000000"/>
                </a:solidFill>
                <a:effectLst/>
                <a:latin typeface="Amasis MT Pro Light" panose="02040304050005020304" pitchFamily="18" charset="0"/>
                <a:ea typeface="Calibri" panose="020F0502020204030204" pitchFamily="34" charset="0"/>
                <a:cs typeface="Mangal" panose="02040503050203030202" pitchFamily="18" charset="0"/>
              </a:rPr>
              <a:t>categorised</a:t>
            </a:r>
            <a:r>
              <a:rPr lang="en-US" sz="1100" dirty="0">
                <a:solidFill>
                  <a:srgbClr val="000000"/>
                </a:solidFill>
                <a:effectLst/>
                <a:latin typeface="Amasis MT Pro Light" panose="02040304050005020304" pitchFamily="18" charset="0"/>
                <a:ea typeface="Calibri" panose="020F0502020204030204" pitchFamily="34" charset="0"/>
                <a:cs typeface="Mangal" panose="02040503050203030202" pitchFamily="18" charset="0"/>
              </a:rPr>
              <a:t> as immature granulocytes (2895), basophils (1218), eosinophils (3117), erythroblasts (1551), lymphocytes (1214), neutrophils (3329), monocytes (1420), and platelets (2348).</a:t>
            </a:r>
            <a:endParaRPr lang="en-US" sz="1400" dirty="0">
              <a:effectLst/>
              <a:latin typeface="Amasis MT Pro Light" panose="02040304050005020304" pitchFamily="18" charset="0"/>
              <a:ea typeface="Calibri" panose="020F0502020204030204" pitchFamily="34" charset="0"/>
              <a:cs typeface="Mangal" panose="02040503050203030202" pitchFamily="18" charset="0"/>
            </a:endParaRPr>
          </a:p>
        </p:txBody>
      </p:sp>
      <p:sp>
        <p:nvSpPr>
          <p:cNvPr id="23" name="Rectangle 22">
            <a:extLst>
              <a:ext uri="{FF2B5EF4-FFF2-40B4-BE49-F238E27FC236}">
                <a16:creationId xmlns:a16="http://schemas.microsoft.com/office/drawing/2014/main" id="{B2A9F361-8CA1-7178-7582-C663A595E727}"/>
              </a:ext>
            </a:extLst>
          </p:cNvPr>
          <p:cNvSpPr/>
          <p:nvPr/>
        </p:nvSpPr>
        <p:spPr>
          <a:xfrm>
            <a:off x="5565636" y="1876641"/>
            <a:ext cx="5124728" cy="280199"/>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latin typeface="Amasis MT Pro Light" panose="02040304050005020304" pitchFamily="18" charset="0"/>
              </a:rPr>
              <a:t>METHODOLOGY</a:t>
            </a:r>
          </a:p>
        </p:txBody>
      </p:sp>
      <p:sp>
        <p:nvSpPr>
          <p:cNvPr id="25" name="TextBox 24">
            <a:extLst>
              <a:ext uri="{FF2B5EF4-FFF2-40B4-BE49-F238E27FC236}">
                <a16:creationId xmlns:a16="http://schemas.microsoft.com/office/drawing/2014/main" id="{1C278C29-452C-BBC5-F7BA-5B0461F8B3FD}"/>
              </a:ext>
            </a:extLst>
          </p:cNvPr>
          <p:cNvSpPr txBox="1"/>
          <p:nvPr/>
        </p:nvSpPr>
        <p:spPr>
          <a:xfrm>
            <a:off x="5545974" y="2229728"/>
            <a:ext cx="5148531" cy="1348767"/>
          </a:xfrm>
          <a:prstGeom prst="rect">
            <a:avLst/>
          </a:prstGeom>
          <a:noFill/>
        </p:spPr>
        <p:txBody>
          <a:bodyPr wrap="square">
            <a:spAutoFit/>
          </a:bodyPr>
          <a:lstStyle/>
          <a:p>
            <a:pPr marL="0" marR="0" algn="just">
              <a:lnSpc>
                <a:spcPct val="107000"/>
              </a:lnSpc>
              <a:spcBef>
                <a:spcPts val="0"/>
              </a:spcBef>
              <a:spcAft>
                <a:spcPts val="0"/>
              </a:spcAft>
            </a:pPr>
            <a:r>
              <a:rPr lang="en-US" sz="1100" dirty="0">
                <a:solidFill>
                  <a:srgbClr val="000000"/>
                </a:solidFill>
                <a:effectLst/>
                <a:latin typeface="Amasis MT Pro Light" panose="02040304050005020304" pitchFamily="18" charset="0"/>
                <a:ea typeface="Calibri" panose="020F0502020204030204" pitchFamily="34" charset="0"/>
                <a:cs typeface="Mangal" panose="02040503050203030202" pitchFamily="18" charset="0"/>
              </a:rPr>
              <a:t>The proposed CNN model Microcell-Net is a deep learning model consisting of 15 convolutional layers organized in six convolutional blocks, max pooling and an eight-class classification head as the output layer. It is a self-learning type architecture where learning and automatic weight adjustment take place which eliminates the requirement of manual comparison to other models as it reduced the burden of computing feature extraction and feature selection in the learning process of classification and it also reduces the total parameters used for training the Microcell-Net.</a:t>
            </a:r>
          </a:p>
        </p:txBody>
      </p:sp>
      <p:sp>
        <p:nvSpPr>
          <p:cNvPr id="29" name="TextBox 28">
            <a:extLst>
              <a:ext uri="{FF2B5EF4-FFF2-40B4-BE49-F238E27FC236}">
                <a16:creationId xmlns:a16="http://schemas.microsoft.com/office/drawing/2014/main" id="{317D0C34-D869-04D0-3932-A4BDD22E5F16}"/>
              </a:ext>
            </a:extLst>
          </p:cNvPr>
          <p:cNvSpPr txBox="1"/>
          <p:nvPr/>
        </p:nvSpPr>
        <p:spPr>
          <a:xfrm>
            <a:off x="5310668" y="6121872"/>
            <a:ext cx="5507964" cy="430887"/>
          </a:xfrm>
          <a:prstGeom prst="rect">
            <a:avLst/>
          </a:prstGeom>
          <a:noFill/>
        </p:spPr>
        <p:txBody>
          <a:bodyPr wrap="square">
            <a:spAutoFit/>
          </a:bodyPr>
          <a:lstStyle/>
          <a:p>
            <a:pPr algn="ctr"/>
            <a:r>
              <a:rPr lang="en-US" sz="1100" dirty="0">
                <a:latin typeface="Amasis MT Pro Light" panose="02040304050005020304" pitchFamily="18" charset="0"/>
                <a:cs typeface="Times New Roman" panose="02020603050405020304" pitchFamily="18" charset="0"/>
              </a:rPr>
              <a:t>Block diagram of the proposed CNN-based automatic microscopic blood cell image classification system</a:t>
            </a:r>
          </a:p>
        </p:txBody>
      </p:sp>
      <p:sp>
        <p:nvSpPr>
          <p:cNvPr id="32" name="TextBox 31">
            <a:extLst>
              <a:ext uri="{FF2B5EF4-FFF2-40B4-BE49-F238E27FC236}">
                <a16:creationId xmlns:a16="http://schemas.microsoft.com/office/drawing/2014/main" id="{7501F7DD-A52E-FA5E-BC0E-A4ADA830039E}"/>
              </a:ext>
            </a:extLst>
          </p:cNvPr>
          <p:cNvSpPr txBox="1"/>
          <p:nvPr/>
        </p:nvSpPr>
        <p:spPr>
          <a:xfrm>
            <a:off x="6454258" y="8171829"/>
            <a:ext cx="3331961" cy="272062"/>
          </a:xfrm>
          <a:prstGeom prst="rect">
            <a:avLst/>
          </a:prstGeom>
          <a:noFill/>
        </p:spPr>
        <p:txBody>
          <a:bodyPr wrap="square">
            <a:spAutoFit/>
          </a:bodyPr>
          <a:lstStyle/>
          <a:p>
            <a:pPr marL="0" marR="0" algn="ctr">
              <a:lnSpc>
                <a:spcPct val="115000"/>
              </a:lnSpc>
              <a:spcBef>
                <a:spcPts val="0"/>
              </a:spcBef>
              <a:spcAft>
                <a:spcPts val="0"/>
              </a:spcAft>
            </a:pPr>
            <a:r>
              <a:rPr lang="en-US" sz="1100" dirty="0">
                <a:effectLst/>
                <a:latin typeface="Amasis MT Pro Light" panose="02040304050005020304" pitchFamily="18" charset="0"/>
                <a:ea typeface="Calibri" panose="020F0502020204030204" pitchFamily="34" charset="0"/>
                <a:cs typeface="Mangal" panose="02040503050203030202" pitchFamily="18" charset="0"/>
              </a:rPr>
              <a:t>Proposed CNN architecture of Microcell-Net</a:t>
            </a:r>
            <a:endParaRPr lang="en-US" sz="1400" dirty="0">
              <a:effectLst/>
              <a:latin typeface="Amasis MT Pro Light" panose="02040304050005020304" pitchFamily="18" charset="0"/>
              <a:ea typeface="Calibri" panose="020F0502020204030204" pitchFamily="34" charset="0"/>
              <a:cs typeface="Mangal" panose="02040503050203030202" pitchFamily="18" charset="0"/>
            </a:endParaRPr>
          </a:p>
        </p:txBody>
      </p:sp>
      <p:sp>
        <p:nvSpPr>
          <p:cNvPr id="33" name="Rectangle 32">
            <a:extLst>
              <a:ext uri="{FF2B5EF4-FFF2-40B4-BE49-F238E27FC236}">
                <a16:creationId xmlns:a16="http://schemas.microsoft.com/office/drawing/2014/main" id="{3D7DF901-BC1A-21EA-C768-C2C8AE0735A3}"/>
              </a:ext>
            </a:extLst>
          </p:cNvPr>
          <p:cNvSpPr/>
          <p:nvPr/>
        </p:nvSpPr>
        <p:spPr>
          <a:xfrm>
            <a:off x="11002188" y="1906139"/>
            <a:ext cx="5035976" cy="258372"/>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latin typeface="Amasis MT Pro Light" panose="02040304050005020304" pitchFamily="18" charset="0"/>
              </a:rPr>
              <a:t>EXPERIMENTAL RESULTS</a:t>
            </a:r>
          </a:p>
        </p:txBody>
      </p:sp>
      <p:sp>
        <p:nvSpPr>
          <p:cNvPr id="38" name="TextBox 37">
            <a:extLst>
              <a:ext uri="{FF2B5EF4-FFF2-40B4-BE49-F238E27FC236}">
                <a16:creationId xmlns:a16="http://schemas.microsoft.com/office/drawing/2014/main" id="{D2DF4B1E-7509-DE79-9E3B-95722E0E4AF5}"/>
              </a:ext>
            </a:extLst>
          </p:cNvPr>
          <p:cNvSpPr txBox="1"/>
          <p:nvPr/>
        </p:nvSpPr>
        <p:spPr>
          <a:xfrm>
            <a:off x="10919615" y="6581675"/>
            <a:ext cx="2445618" cy="261610"/>
          </a:xfrm>
          <a:prstGeom prst="rect">
            <a:avLst/>
          </a:prstGeom>
          <a:noFill/>
        </p:spPr>
        <p:txBody>
          <a:bodyPr wrap="square">
            <a:spAutoFit/>
          </a:bodyPr>
          <a:lstStyle/>
          <a:p>
            <a:pPr algn="ctr"/>
            <a:endParaRPr lang="en-US" sz="1100" dirty="0">
              <a:latin typeface="Amasis MT Pro Light" panose="02040304050005020304" pitchFamily="18" charset="0"/>
            </a:endParaRPr>
          </a:p>
        </p:txBody>
      </p:sp>
      <p:sp>
        <p:nvSpPr>
          <p:cNvPr id="40" name="TextBox 39">
            <a:extLst>
              <a:ext uri="{FF2B5EF4-FFF2-40B4-BE49-F238E27FC236}">
                <a16:creationId xmlns:a16="http://schemas.microsoft.com/office/drawing/2014/main" id="{376BA4D5-82D3-D94D-868C-9C6DC968DF5F}"/>
              </a:ext>
            </a:extLst>
          </p:cNvPr>
          <p:cNvSpPr txBox="1"/>
          <p:nvPr/>
        </p:nvSpPr>
        <p:spPr>
          <a:xfrm>
            <a:off x="14376243" y="5014888"/>
            <a:ext cx="1523764" cy="261610"/>
          </a:xfrm>
          <a:prstGeom prst="rect">
            <a:avLst/>
          </a:prstGeom>
          <a:noFill/>
        </p:spPr>
        <p:txBody>
          <a:bodyPr wrap="square">
            <a:spAutoFit/>
          </a:bodyPr>
          <a:lstStyle/>
          <a:p>
            <a:r>
              <a:rPr lang="en-GB" sz="1050" dirty="0">
                <a:effectLst/>
                <a:latin typeface="Amasis MT Pro Light" panose="02040304050005020304" pitchFamily="18" charset="0"/>
                <a:ea typeface="Calibri" panose="020F0502020204030204" pitchFamily="34" charset="0"/>
              </a:rPr>
              <a:t>Confusion matrix</a:t>
            </a:r>
            <a:endParaRPr lang="en-US" sz="1050" dirty="0">
              <a:latin typeface="Amasis MT Pro Light" panose="02040304050005020304" pitchFamily="18" charset="0"/>
            </a:endParaRPr>
          </a:p>
        </p:txBody>
      </p:sp>
      <p:sp>
        <p:nvSpPr>
          <p:cNvPr id="43" name="Rectangle 42">
            <a:extLst>
              <a:ext uri="{FF2B5EF4-FFF2-40B4-BE49-F238E27FC236}">
                <a16:creationId xmlns:a16="http://schemas.microsoft.com/office/drawing/2014/main" id="{E02487B3-ABC5-5A3B-B861-2F50BD8BA06B}"/>
              </a:ext>
            </a:extLst>
          </p:cNvPr>
          <p:cNvSpPr/>
          <p:nvPr/>
        </p:nvSpPr>
        <p:spPr>
          <a:xfrm>
            <a:off x="11012397" y="7229342"/>
            <a:ext cx="5117873" cy="258372"/>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latin typeface="Amasis MT Pro Light" panose="02040304050005020304" pitchFamily="18" charset="0"/>
              </a:rPr>
              <a:t>DETAILS:</a:t>
            </a:r>
          </a:p>
        </p:txBody>
      </p:sp>
      <p:sp>
        <p:nvSpPr>
          <p:cNvPr id="45" name="TextBox 44">
            <a:extLst>
              <a:ext uri="{FF2B5EF4-FFF2-40B4-BE49-F238E27FC236}">
                <a16:creationId xmlns:a16="http://schemas.microsoft.com/office/drawing/2014/main" id="{17DA461E-DD94-1DF1-F151-4FA90052291D}"/>
              </a:ext>
            </a:extLst>
          </p:cNvPr>
          <p:cNvSpPr txBox="1"/>
          <p:nvPr/>
        </p:nvSpPr>
        <p:spPr>
          <a:xfrm>
            <a:off x="11001098" y="7503786"/>
            <a:ext cx="5019278" cy="1054135"/>
          </a:xfrm>
          <a:prstGeom prst="rect">
            <a:avLst/>
          </a:prstGeom>
          <a:noFill/>
        </p:spPr>
        <p:txBody>
          <a:bodyPr wrap="square">
            <a:spAutoFit/>
          </a:bodyPr>
          <a:lstStyle/>
          <a:p>
            <a:pPr marR="0" algn="just">
              <a:spcBef>
                <a:spcPts val="0"/>
              </a:spcBef>
              <a:spcAft>
                <a:spcPts val="0"/>
              </a:spcAft>
            </a:pPr>
            <a:r>
              <a:rPr lang="en-US" sz="1250" b="1" dirty="0">
                <a:effectLst/>
                <a:latin typeface="Amasis MT Pro Light" panose="02040304050005020304" pitchFamily="18" charset="0"/>
                <a:ea typeface="Calibri" panose="020F0502020204030204" pitchFamily="34" charset="0"/>
                <a:cs typeface="Mangal" panose="02040503050203030202" pitchFamily="18" charset="0"/>
              </a:rPr>
              <a:t>Name: </a:t>
            </a:r>
          </a:p>
          <a:p>
            <a:pPr marR="0" algn="just">
              <a:spcBef>
                <a:spcPts val="0"/>
              </a:spcBef>
              <a:spcAft>
                <a:spcPts val="0"/>
              </a:spcAft>
            </a:pPr>
            <a:r>
              <a:rPr lang="en-US" sz="1250" b="1" dirty="0">
                <a:latin typeface="Amasis MT Pro Light" panose="02040304050005020304" pitchFamily="18" charset="0"/>
                <a:ea typeface="Calibri" panose="020F0502020204030204" pitchFamily="34" charset="0"/>
                <a:cs typeface="Mangal" panose="02040503050203030202" pitchFamily="18" charset="0"/>
              </a:rPr>
              <a:t>Enrollment No.:</a:t>
            </a:r>
          </a:p>
          <a:p>
            <a:pPr marR="0" algn="just">
              <a:spcBef>
                <a:spcPts val="0"/>
              </a:spcBef>
              <a:spcAft>
                <a:spcPts val="0"/>
              </a:spcAft>
            </a:pPr>
            <a:r>
              <a:rPr lang="en-US" sz="1250" b="1" dirty="0">
                <a:latin typeface="Amasis MT Pro Light" panose="02040304050005020304" pitchFamily="18" charset="0"/>
                <a:ea typeface="Calibri" panose="020F0502020204030204" pitchFamily="34" charset="0"/>
                <a:cs typeface="Mangal" panose="02040503050203030202" pitchFamily="18" charset="0"/>
              </a:rPr>
              <a:t>Department:</a:t>
            </a:r>
          </a:p>
          <a:p>
            <a:pPr marR="0" algn="just">
              <a:spcBef>
                <a:spcPts val="0"/>
              </a:spcBef>
              <a:spcAft>
                <a:spcPts val="0"/>
              </a:spcAft>
            </a:pPr>
            <a:r>
              <a:rPr lang="en-US" sz="1250" b="1" dirty="0">
                <a:latin typeface="Amasis MT Pro Light" panose="02040304050005020304" pitchFamily="18" charset="0"/>
                <a:ea typeface="Calibri" panose="020F0502020204030204" pitchFamily="34" charset="0"/>
                <a:cs typeface="Mangal" panose="02040503050203030202" pitchFamily="18" charset="0"/>
              </a:rPr>
              <a:t>Institute:</a:t>
            </a:r>
          </a:p>
          <a:p>
            <a:pPr marR="0" algn="just">
              <a:spcBef>
                <a:spcPts val="0"/>
              </a:spcBef>
              <a:spcAft>
                <a:spcPts val="0"/>
              </a:spcAft>
            </a:pPr>
            <a:r>
              <a:rPr lang="en-US" sz="1250" b="1" dirty="0">
                <a:latin typeface="Amasis MT Pro Light" panose="02040304050005020304" pitchFamily="18" charset="0"/>
                <a:ea typeface="Calibri" panose="020F0502020204030204" pitchFamily="34" charset="0"/>
                <a:cs typeface="Mangal" panose="02040503050203030202" pitchFamily="18" charset="0"/>
              </a:rPr>
              <a:t>Email ID:</a:t>
            </a:r>
          </a:p>
        </p:txBody>
      </p:sp>
      <p:sp>
        <p:nvSpPr>
          <p:cNvPr id="47" name="TextBox 46">
            <a:extLst>
              <a:ext uri="{FF2B5EF4-FFF2-40B4-BE49-F238E27FC236}">
                <a16:creationId xmlns:a16="http://schemas.microsoft.com/office/drawing/2014/main" id="{6240A985-BA66-FFC1-9303-5EAC348DCECF}"/>
              </a:ext>
            </a:extLst>
          </p:cNvPr>
          <p:cNvSpPr txBox="1"/>
          <p:nvPr/>
        </p:nvSpPr>
        <p:spPr>
          <a:xfrm>
            <a:off x="40752" y="8570582"/>
            <a:ext cx="16177147" cy="518777"/>
          </a:xfrm>
          <a:prstGeom prst="rect">
            <a:avLst/>
          </a:prstGeom>
          <a:solidFill>
            <a:srgbClr val="FFC000"/>
          </a:solidFill>
          <a:ln>
            <a:noFill/>
          </a:ln>
          <a:scene3d>
            <a:camera prst="orthographicFront"/>
            <a:lightRig rig="threePt" dir="t"/>
          </a:scene3d>
          <a:sp3d extrusionH="139700">
            <a:bevelT w="247650" prst="artDeco"/>
            <a:extrusionClr>
              <a:schemeClr val="tx1">
                <a:lumMod val="95000"/>
                <a:lumOff val="5000"/>
              </a:schemeClr>
            </a:extrusion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4800">
                <a:solidFill>
                  <a:schemeClr val="tx1"/>
                </a:solidFill>
                <a:latin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400" dirty="0"/>
              <a:t>E3G-12B, Amity University, Sector 125, Noida, UP.                Email: ai@amity.edu           www.amity.edu/acai/</a:t>
            </a:r>
            <a:endParaRPr lang="en-IN" sz="2400" dirty="0"/>
          </a:p>
        </p:txBody>
      </p:sp>
      <p:pic>
        <p:nvPicPr>
          <p:cNvPr id="2" name="Picture 1">
            <a:extLst>
              <a:ext uri="{FF2B5EF4-FFF2-40B4-BE49-F238E27FC236}">
                <a16:creationId xmlns:a16="http://schemas.microsoft.com/office/drawing/2014/main" id="{B5AE5C2D-9E56-E15A-2A99-B35B67028CDE}"/>
              </a:ext>
            </a:extLst>
          </p:cNvPr>
          <p:cNvPicPr>
            <a:picLocks noChangeAspect="1"/>
          </p:cNvPicPr>
          <p:nvPr/>
        </p:nvPicPr>
        <p:blipFill>
          <a:blip r:embed="rId3"/>
          <a:stretch>
            <a:fillRect/>
          </a:stretch>
        </p:blipFill>
        <p:spPr>
          <a:xfrm>
            <a:off x="11445482" y="118650"/>
            <a:ext cx="4684783" cy="909706"/>
          </a:xfrm>
          <a:prstGeom prst="rect">
            <a:avLst/>
          </a:prstGeom>
        </p:spPr>
      </p:pic>
      <p:pic>
        <p:nvPicPr>
          <p:cNvPr id="8" name="Picture 2" descr="Amity University Logo PNG Download Original Logo Big Size ...">
            <a:extLst>
              <a:ext uri="{FF2B5EF4-FFF2-40B4-BE49-F238E27FC236}">
                <a16:creationId xmlns:a16="http://schemas.microsoft.com/office/drawing/2014/main" id="{E63A0B33-C519-8920-C550-B04A5C0D6D5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5160" b="34617"/>
          <a:stretch/>
        </p:blipFill>
        <p:spPr bwMode="auto">
          <a:xfrm>
            <a:off x="-1476" y="84778"/>
            <a:ext cx="3620800" cy="1094286"/>
          </a:xfrm>
          <a:prstGeom prst="rect">
            <a:avLst/>
          </a:prstGeom>
          <a:noFill/>
          <a:effectLst>
            <a:outerShdw blurRad="50800" dist="127000" dir="2700000" sx="98000" sy="98000" algn="tl" rotWithShape="0">
              <a:prstClr val="black">
                <a:alpha val="31000"/>
              </a:prstClr>
            </a:outerShdw>
          </a:effectLst>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59E51D41-D3E0-E2FE-AFAE-DBD5094319EB}"/>
              </a:ext>
            </a:extLst>
          </p:cNvPr>
          <p:cNvCxnSpPr>
            <a:cxnSpLocks/>
          </p:cNvCxnSpPr>
          <p:nvPr/>
        </p:nvCxnSpPr>
        <p:spPr>
          <a:xfrm flipV="1">
            <a:off x="3442794" y="548023"/>
            <a:ext cx="7824850" cy="22938"/>
          </a:xfrm>
          <a:prstGeom prst="line">
            <a:avLst/>
          </a:prstGeom>
          <a:ln>
            <a:solidFill>
              <a:srgbClr val="00206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0B41655-FF13-F5F7-9143-1FE45426C4FB}"/>
              </a:ext>
            </a:extLst>
          </p:cNvPr>
          <p:cNvSpPr txBox="1"/>
          <p:nvPr/>
        </p:nvSpPr>
        <p:spPr>
          <a:xfrm>
            <a:off x="136002" y="1287608"/>
            <a:ext cx="15983921" cy="523926"/>
          </a:xfrm>
          <a:prstGeom prst="rect">
            <a:avLst/>
          </a:prstGeom>
          <a:noFill/>
        </p:spPr>
        <p:txBody>
          <a:bodyPr wrap="square">
            <a:spAutoFit/>
          </a:bodyPr>
          <a:lstStyle/>
          <a:p>
            <a:pPr marL="0" marR="0" algn="ctr">
              <a:lnSpc>
                <a:spcPct val="107000"/>
              </a:lnSpc>
              <a:spcBef>
                <a:spcPts val="0"/>
              </a:spcBef>
              <a:spcAft>
                <a:spcPts val="0"/>
              </a:spcAft>
            </a:pPr>
            <a:r>
              <a:rPr lang="en-US" sz="2800" dirty="0">
                <a:solidFill>
                  <a:srgbClr val="0C2D4F"/>
                </a:solidFill>
                <a:effectLst/>
                <a:latin typeface="Amasis MT Pro Black" panose="02040A04050005020304" pitchFamily="18" charset="0"/>
                <a:ea typeface="Calibri" panose="020F0502020204030204" pitchFamily="34" charset="0"/>
                <a:cs typeface="Mangal" panose="02040503050203030202" pitchFamily="18" charset="0"/>
              </a:rPr>
              <a:t>A Deep Neural Network for Multi-Class Classification of Microscopic Blood Cell Images</a:t>
            </a:r>
            <a:endParaRPr lang="en-US" sz="1200" dirty="0">
              <a:solidFill>
                <a:srgbClr val="0C2D4F"/>
              </a:solidFill>
              <a:effectLst/>
              <a:latin typeface="Amasis MT Pro Black" panose="02040A04050005020304" pitchFamily="18" charset="0"/>
              <a:ea typeface="Calibri" panose="020F0502020204030204" pitchFamily="34" charset="0"/>
              <a:cs typeface="Mangal" panose="02040503050203030202" pitchFamily="18" charset="0"/>
            </a:endParaRPr>
          </a:p>
        </p:txBody>
      </p:sp>
      <p:pic>
        <p:nvPicPr>
          <p:cNvPr id="4" name="Picture 3">
            <a:extLst>
              <a:ext uri="{FF2B5EF4-FFF2-40B4-BE49-F238E27FC236}">
                <a16:creationId xmlns:a16="http://schemas.microsoft.com/office/drawing/2014/main" id="{C207F843-3DC6-4486-0AD6-013CD2CCDF40}"/>
              </a:ext>
            </a:extLst>
          </p:cNvPr>
          <p:cNvPicPr>
            <a:picLocks noChangeAspect="1"/>
          </p:cNvPicPr>
          <p:nvPr/>
        </p:nvPicPr>
        <p:blipFill>
          <a:blip r:embed="rId5"/>
          <a:stretch>
            <a:fillRect/>
          </a:stretch>
        </p:blipFill>
        <p:spPr>
          <a:xfrm>
            <a:off x="1325873" y="5072216"/>
            <a:ext cx="3550093" cy="1904102"/>
          </a:xfrm>
          <a:prstGeom prst="rect">
            <a:avLst/>
          </a:prstGeom>
        </p:spPr>
      </p:pic>
      <p:graphicFrame>
        <p:nvGraphicFramePr>
          <p:cNvPr id="5" name="Table 4">
            <a:extLst>
              <a:ext uri="{FF2B5EF4-FFF2-40B4-BE49-F238E27FC236}">
                <a16:creationId xmlns:a16="http://schemas.microsoft.com/office/drawing/2014/main" id="{F1406858-5AD8-AE22-53DF-6E94259A4703}"/>
              </a:ext>
            </a:extLst>
          </p:cNvPr>
          <p:cNvGraphicFramePr>
            <a:graphicFrameLocks noGrp="1"/>
          </p:cNvGraphicFramePr>
          <p:nvPr>
            <p:extLst>
              <p:ext uri="{D42A27DB-BD31-4B8C-83A1-F6EECF244321}">
                <p14:modId xmlns:p14="http://schemas.microsoft.com/office/powerpoint/2010/main" val="1658120845"/>
              </p:ext>
            </p:extLst>
          </p:nvPr>
        </p:nvGraphicFramePr>
        <p:xfrm>
          <a:off x="1354195" y="7056762"/>
          <a:ext cx="3521770" cy="1371600"/>
        </p:xfrm>
        <a:graphic>
          <a:graphicData uri="http://schemas.openxmlformats.org/drawingml/2006/table">
            <a:tbl>
              <a:tblPr firstRow="1" bandRow="1">
                <a:tableStyleId>{5C22544A-7EE6-4342-B048-85BDC9FD1C3A}</a:tableStyleId>
              </a:tblPr>
              <a:tblGrid>
                <a:gridCol w="1519869">
                  <a:extLst>
                    <a:ext uri="{9D8B030D-6E8A-4147-A177-3AD203B41FA5}">
                      <a16:colId xmlns:a16="http://schemas.microsoft.com/office/drawing/2014/main" val="4195324046"/>
                    </a:ext>
                  </a:extLst>
                </a:gridCol>
                <a:gridCol w="1045704">
                  <a:extLst>
                    <a:ext uri="{9D8B030D-6E8A-4147-A177-3AD203B41FA5}">
                      <a16:colId xmlns:a16="http://schemas.microsoft.com/office/drawing/2014/main" val="3992133415"/>
                    </a:ext>
                  </a:extLst>
                </a:gridCol>
                <a:gridCol w="956197">
                  <a:extLst>
                    <a:ext uri="{9D8B030D-6E8A-4147-A177-3AD203B41FA5}">
                      <a16:colId xmlns:a16="http://schemas.microsoft.com/office/drawing/2014/main" val="1016386301"/>
                    </a:ext>
                  </a:extLst>
                </a:gridCol>
              </a:tblGrid>
              <a:tr h="98649">
                <a:tc>
                  <a:txBody>
                    <a:bodyPr/>
                    <a:lstStyle/>
                    <a:p>
                      <a:pPr marL="0" marR="0" algn="just"/>
                      <a:r>
                        <a:rPr lang="en-US" sz="900">
                          <a:effectLst/>
                        </a:rPr>
                        <a:t>Cell type</a:t>
                      </a:r>
                      <a:endParaRPr lang="en-US" sz="12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r>
                        <a:rPr lang="en-US" sz="900">
                          <a:effectLst/>
                        </a:rPr>
                        <a:t>Number of images</a:t>
                      </a:r>
                      <a:endParaRPr lang="en-US" sz="12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r>
                        <a:rPr lang="en-US" sz="900">
                          <a:effectLst/>
                        </a:rPr>
                        <a:t>Percentage (%)</a:t>
                      </a:r>
                      <a:endParaRPr lang="en-US" sz="12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608835482"/>
                  </a:ext>
                </a:extLst>
              </a:tr>
              <a:tr h="98649">
                <a:tc>
                  <a:txBody>
                    <a:bodyPr/>
                    <a:lstStyle/>
                    <a:p>
                      <a:pPr marL="0" marR="0" algn="just"/>
                      <a:r>
                        <a:rPr lang="en-US" sz="900">
                          <a:effectLst/>
                        </a:rPr>
                        <a:t>Basophil</a:t>
                      </a:r>
                      <a:endParaRPr lang="en-US" sz="12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r>
                        <a:rPr lang="en-IN" sz="900">
                          <a:effectLst/>
                        </a:rPr>
                        <a:t>1,218</a:t>
                      </a:r>
                      <a:endParaRPr lang="en-US" sz="12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r>
                        <a:rPr lang="en-IN" sz="900">
                          <a:effectLst/>
                        </a:rPr>
                        <a:t>7.13</a:t>
                      </a:r>
                      <a:endParaRPr lang="en-US" sz="12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955168770"/>
                  </a:ext>
                </a:extLst>
              </a:tr>
              <a:tr h="98649">
                <a:tc>
                  <a:txBody>
                    <a:bodyPr/>
                    <a:lstStyle/>
                    <a:p>
                      <a:pPr marL="0" marR="0" algn="just"/>
                      <a:r>
                        <a:rPr lang="en-US" sz="900">
                          <a:effectLst/>
                        </a:rPr>
                        <a:t>Eosinophil</a:t>
                      </a:r>
                      <a:endParaRPr lang="en-US" sz="12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r>
                        <a:rPr lang="en-IN" sz="900">
                          <a:effectLst/>
                        </a:rPr>
                        <a:t>3,117</a:t>
                      </a:r>
                      <a:endParaRPr lang="en-US" sz="12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r>
                        <a:rPr lang="en-IN" sz="900">
                          <a:effectLst/>
                        </a:rPr>
                        <a:t>18.24</a:t>
                      </a:r>
                      <a:endParaRPr lang="en-US" sz="12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2062475"/>
                  </a:ext>
                </a:extLst>
              </a:tr>
              <a:tr h="98649">
                <a:tc>
                  <a:txBody>
                    <a:bodyPr/>
                    <a:lstStyle/>
                    <a:p>
                      <a:pPr marL="0" marR="0" algn="just"/>
                      <a:r>
                        <a:rPr lang="en-US" sz="900">
                          <a:effectLst/>
                        </a:rPr>
                        <a:t>Erythroblast</a:t>
                      </a:r>
                      <a:endParaRPr lang="en-US" sz="12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r>
                        <a:rPr lang="en-IN" sz="900">
                          <a:effectLst/>
                        </a:rPr>
                        <a:t>1,551</a:t>
                      </a:r>
                      <a:endParaRPr lang="en-US" sz="12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r>
                        <a:rPr lang="en-IN" sz="900">
                          <a:effectLst/>
                        </a:rPr>
                        <a:t>9.07</a:t>
                      </a:r>
                      <a:endParaRPr lang="en-US" sz="12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299153745"/>
                  </a:ext>
                </a:extLst>
              </a:tr>
              <a:tr h="98649">
                <a:tc>
                  <a:txBody>
                    <a:bodyPr/>
                    <a:lstStyle/>
                    <a:p>
                      <a:pPr marL="0" marR="0" algn="just"/>
                      <a:r>
                        <a:rPr lang="en-IN" sz="900">
                          <a:effectLst/>
                        </a:rPr>
                        <a:t>Immature granulocytes </a:t>
                      </a:r>
                      <a:endParaRPr lang="en-US" sz="12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r>
                        <a:rPr lang="en-IN" sz="900">
                          <a:effectLst/>
                        </a:rPr>
                        <a:t>2,895</a:t>
                      </a:r>
                      <a:endParaRPr lang="en-US" sz="12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r>
                        <a:rPr lang="en-IN" sz="900">
                          <a:effectLst/>
                        </a:rPr>
                        <a:t>16.94</a:t>
                      </a:r>
                      <a:endParaRPr lang="en-US" sz="12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3672761818"/>
                  </a:ext>
                </a:extLst>
              </a:tr>
              <a:tr h="98649">
                <a:tc>
                  <a:txBody>
                    <a:bodyPr/>
                    <a:lstStyle/>
                    <a:p>
                      <a:pPr marL="0" marR="0" algn="just"/>
                      <a:r>
                        <a:rPr lang="en-US" sz="900">
                          <a:effectLst/>
                        </a:rPr>
                        <a:t>Lymphocyte</a:t>
                      </a:r>
                      <a:endParaRPr lang="en-US" sz="12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r>
                        <a:rPr lang="en-IN" sz="900">
                          <a:effectLst/>
                        </a:rPr>
                        <a:t>1,214</a:t>
                      </a:r>
                      <a:endParaRPr lang="en-US" sz="12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r>
                        <a:rPr lang="en-IN" sz="900" dirty="0">
                          <a:effectLst/>
                        </a:rPr>
                        <a:t>7.10</a:t>
                      </a:r>
                      <a:endParaRPr lang="en-US" sz="1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2230593243"/>
                  </a:ext>
                </a:extLst>
              </a:tr>
              <a:tr h="98649">
                <a:tc>
                  <a:txBody>
                    <a:bodyPr/>
                    <a:lstStyle/>
                    <a:p>
                      <a:pPr marL="0" marR="0" algn="just"/>
                      <a:r>
                        <a:rPr lang="en-US" sz="900">
                          <a:effectLst/>
                        </a:rPr>
                        <a:t>Monocyte</a:t>
                      </a:r>
                      <a:endParaRPr lang="en-US" sz="12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r>
                        <a:rPr lang="en-IN" sz="900">
                          <a:effectLst/>
                        </a:rPr>
                        <a:t>1,420</a:t>
                      </a:r>
                      <a:endParaRPr lang="en-US" sz="12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r>
                        <a:rPr lang="en-IN" sz="900">
                          <a:effectLst/>
                        </a:rPr>
                        <a:t>8.31</a:t>
                      </a:r>
                      <a:endParaRPr lang="en-US" sz="12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602920266"/>
                  </a:ext>
                </a:extLst>
              </a:tr>
              <a:tr h="98649">
                <a:tc>
                  <a:txBody>
                    <a:bodyPr/>
                    <a:lstStyle/>
                    <a:p>
                      <a:pPr marL="0" marR="0" algn="just"/>
                      <a:r>
                        <a:rPr lang="en-US" sz="900">
                          <a:effectLst/>
                        </a:rPr>
                        <a:t>Neutrophil</a:t>
                      </a:r>
                      <a:endParaRPr lang="en-US" sz="12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r>
                        <a:rPr lang="en-IN" sz="900">
                          <a:effectLst/>
                        </a:rPr>
                        <a:t>3,329</a:t>
                      </a:r>
                      <a:endParaRPr lang="en-US" sz="12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r>
                        <a:rPr lang="en-IN" sz="900">
                          <a:effectLst/>
                        </a:rPr>
                        <a:t>19.48</a:t>
                      </a:r>
                      <a:endParaRPr lang="en-US" sz="12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3002434710"/>
                  </a:ext>
                </a:extLst>
              </a:tr>
              <a:tr h="98649">
                <a:tc>
                  <a:txBody>
                    <a:bodyPr/>
                    <a:lstStyle/>
                    <a:p>
                      <a:pPr marL="0" marR="0" algn="just"/>
                      <a:r>
                        <a:rPr lang="en-US" sz="900">
                          <a:effectLst/>
                        </a:rPr>
                        <a:t>Platelet</a:t>
                      </a:r>
                      <a:endParaRPr lang="en-US" sz="12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r>
                        <a:rPr lang="en-IN" sz="900">
                          <a:effectLst/>
                        </a:rPr>
                        <a:t>2,348</a:t>
                      </a:r>
                      <a:endParaRPr lang="en-US" sz="12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r>
                        <a:rPr lang="en-IN" sz="900">
                          <a:effectLst/>
                        </a:rPr>
                        <a:t>13.74</a:t>
                      </a:r>
                      <a:endParaRPr lang="en-US" sz="12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277997146"/>
                  </a:ext>
                </a:extLst>
              </a:tr>
              <a:tr h="98649">
                <a:tc>
                  <a:txBody>
                    <a:bodyPr/>
                    <a:lstStyle/>
                    <a:p>
                      <a:pPr marL="0" marR="0" algn="just"/>
                      <a:r>
                        <a:rPr lang="en-US" sz="900">
                          <a:effectLst/>
                        </a:rPr>
                        <a:t>Total</a:t>
                      </a:r>
                      <a:endParaRPr lang="en-US" sz="12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r>
                        <a:rPr lang="en-US" sz="900">
                          <a:effectLst/>
                        </a:rPr>
                        <a:t>17,092</a:t>
                      </a:r>
                      <a:endParaRPr lang="en-US" sz="120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marL="0" marR="0" algn="ctr"/>
                      <a:r>
                        <a:rPr lang="en-US" sz="900" dirty="0">
                          <a:effectLst/>
                        </a:rPr>
                        <a:t>100</a:t>
                      </a:r>
                      <a:endParaRPr lang="en-US" sz="12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3007150638"/>
                  </a:ext>
                </a:extLst>
              </a:tr>
            </a:tbl>
          </a:graphicData>
        </a:graphic>
      </p:graphicFrame>
      <p:sp>
        <p:nvSpPr>
          <p:cNvPr id="15" name="TextBox 14">
            <a:extLst>
              <a:ext uri="{FF2B5EF4-FFF2-40B4-BE49-F238E27FC236}">
                <a16:creationId xmlns:a16="http://schemas.microsoft.com/office/drawing/2014/main" id="{0E7847B8-D186-1DCB-15E3-035FF7AE1F05}"/>
              </a:ext>
            </a:extLst>
          </p:cNvPr>
          <p:cNvSpPr txBox="1"/>
          <p:nvPr/>
        </p:nvSpPr>
        <p:spPr>
          <a:xfrm>
            <a:off x="113747" y="7267359"/>
            <a:ext cx="1043226" cy="600164"/>
          </a:xfrm>
          <a:prstGeom prst="rect">
            <a:avLst/>
          </a:prstGeom>
          <a:noFill/>
        </p:spPr>
        <p:txBody>
          <a:bodyPr wrap="square">
            <a:spAutoFit/>
          </a:bodyPr>
          <a:lstStyle/>
          <a:p>
            <a:pPr algn="ctr"/>
            <a:r>
              <a:rPr lang="en-US" sz="1100" dirty="0">
                <a:solidFill>
                  <a:srgbClr val="000000"/>
                </a:solidFill>
                <a:effectLst/>
                <a:latin typeface="Amasis MT Pro Light" panose="02040304050005020304" pitchFamily="18" charset="0"/>
                <a:ea typeface="Calibri" panose="020F0502020204030204" pitchFamily="34" charset="0"/>
              </a:rPr>
              <a:t>Sample image dataset statistics</a:t>
            </a:r>
            <a:endParaRPr lang="en-US" sz="1100" dirty="0">
              <a:latin typeface="Amasis MT Pro Light" panose="02040304050005020304" pitchFamily="18" charset="0"/>
            </a:endParaRPr>
          </a:p>
        </p:txBody>
      </p:sp>
      <p:pic>
        <p:nvPicPr>
          <p:cNvPr id="18" name="Picture 17">
            <a:extLst>
              <a:ext uri="{FF2B5EF4-FFF2-40B4-BE49-F238E27FC236}">
                <a16:creationId xmlns:a16="http://schemas.microsoft.com/office/drawing/2014/main" id="{3BC43C21-F959-2840-BAB9-86DE5CBBD5E7}"/>
              </a:ext>
            </a:extLst>
          </p:cNvPr>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Layer>
                </a14:imgProps>
              </a:ext>
            </a:extLst>
          </a:blip>
          <a:stretch>
            <a:fillRect/>
          </a:stretch>
        </p:blipFill>
        <p:spPr>
          <a:xfrm>
            <a:off x="5993223" y="3664462"/>
            <a:ext cx="4084225" cy="2399132"/>
          </a:xfrm>
          <a:prstGeom prst="rect">
            <a:avLst/>
          </a:prstGeom>
        </p:spPr>
      </p:pic>
      <p:pic>
        <p:nvPicPr>
          <p:cNvPr id="24" name="Picture 23">
            <a:extLst>
              <a:ext uri="{FF2B5EF4-FFF2-40B4-BE49-F238E27FC236}">
                <a16:creationId xmlns:a16="http://schemas.microsoft.com/office/drawing/2014/main" id="{6280388F-1FE8-9691-29B4-8B5AE2726ABB}"/>
              </a:ext>
            </a:extLst>
          </p:cNvPr>
          <p:cNvPicPr>
            <a:picLocks noChangeAspect="1"/>
          </p:cNvPicPr>
          <p:nvPr/>
        </p:nvPicPr>
        <p:blipFill>
          <a:blip r:embed="rId8"/>
          <a:stretch>
            <a:fillRect/>
          </a:stretch>
        </p:blipFill>
        <p:spPr>
          <a:xfrm>
            <a:off x="5679123" y="6592505"/>
            <a:ext cx="4662129" cy="1949871"/>
          </a:xfrm>
          <a:prstGeom prst="rect">
            <a:avLst/>
          </a:prstGeom>
        </p:spPr>
      </p:pic>
      <p:pic>
        <p:nvPicPr>
          <p:cNvPr id="28" name="Picture 27">
            <a:extLst>
              <a:ext uri="{FF2B5EF4-FFF2-40B4-BE49-F238E27FC236}">
                <a16:creationId xmlns:a16="http://schemas.microsoft.com/office/drawing/2014/main" id="{18A7B109-0CC0-367D-519D-D88294CE9E3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699823" y="5322961"/>
            <a:ext cx="2375535" cy="1827530"/>
          </a:xfrm>
          <a:prstGeom prst="rect">
            <a:avLst/>
          </a:prstGeom>
          <a:noFill/>
          <a:ln>
            <a:noFill/>
          </a:ln>
        </p:spPr>
      </p:pic>
      <p:graphicFrame>
        <p:nvGraphicFramePr>
          <p:cNvPr id="31" name="Table 30">
            <a:extLst>
              <a:ext uri="{FF2B5EF4-FFF2-40B4-BE49-F238E27FC236}">
                <a16:creationId xmlns:a16="http://schemas.microsoft.com/office/drawing/2014/main" id="{16B8D97C-FE93-3BA8-C821-480EF3387DB4}"/>
              </a:ext>
            </a:extLst>
          </p:cNvPr>
          <p:cNvGraphicFramePr>
            <a:graphicFrameLocks noGrp="1"/>
          </p:cNvGraphicFramePr>
          <p:nvPr>
            <p:extLst>
              <p:ext uri="{D42A27DB-BD31-4B8C-83A1-F6EECF244321}">
                <p14:modId xmlns:p14="http://schemas.microsoft.com/office/powerpoint/2010/main" val="2590769511"/>
              </p:ext>
            </p:extLst>
          </p:nvPr>
        </p:nvGraphicFramePr>
        <p:xfrm>
          <a:off x="11012397" y="5343926"/>
          <a:ext cx="2644427" cy="1785126"/>
        </p:xfrm>
        <a:graphic>
          <a:graphicData uri="http://schemas.openxmlformats.org/drawingml/2006/table">
            <a:tbl>
              <a:tblPr firstRow="1" firstCol="1" bandRow="1">
                <a:tableStyleId>{073A0DAA-6AF3-43AB-8588-CEC1D06C72B9}</a:tableStyleId>
              </a:tblPr>
              <a:tblGrid>
                <a:gridCol w="684132">
                  <a:extLst>
                    <a:ext uri="{9D8B030D-6E8A-4147-A177-3AD203B41FA5}">
                      <a16:colId xmlns:a16="http://schemas.microsoft.com/office/drawing/2014/main" val="1677068633"/>
                    </a:ext>
                  </a:extLst>
                </a:gridCol>
                <a:gridCol w="478999">
                  <a:extLst>
                    <a:ext uri="{9D8B030D-6E8A-4147-A177-3AD203B41FA5}">
                      <a16:colId xmlns:a16="http://schemas.microsoft.com/office/drawing/2014/main" val="2261387403"/>
                    </a:ext>
                  </a:extLst>
                </a:gridCol>
                <a:gridCol w="550987">
                  <a:extLst>
                    <a:ext uri="{9D8B030D-6E8A-4147-A177-3AD203B41FA5}">
                      <a16:colId xmlns:a16="http://schemas.microsoft.com/office/drawing/2014/main" val="318210984"/>
                    </a:ext>
                  </a:extLst>
                </a:gridCol>
                <a:gridCol w="423623">
                  <a:extLst>
                    <a:ext uri="{9D8B030D-6E8A-4147-A177-3AD203B41FA5}">
                      <a16:colId xmlns:a16="http://schemas.microsoft.com/office/drawing/2014/main" val="3388058478"/>
                    </a:ext>
                  </a:extLst>
                </a:gridCol>
                <a:gridCol w="506686">
                  <a:extLst>
                    <a:ext uri="{9D8B030D-6E8A-4147-A177-3AD203B41FA5}">
                      <a16:colId xmlns:a16="http://schemas.microsoft.com/office/drawing/2014/main" val="756426408"/>
                    </a:ext>
                  </a:extLst>
                </a:gridCol>
              </a:tblGrid>
              <a:tr h="269780">
                <a:tc>
                  <a:txBody>
                    <a:bodyPr/>
                    <a:lstStyle/>
                    <a:p>
                      <a:pPr marL="0" marR="0" algn="just">
                        <a:lnSpc>
                          <a:spcPct val="107000"/>
                        </a:lnSpc>
                        <a:spcBef>
                          <a:spcPts val="0"/>
                        </a:spcBef>
                        <a:spcAft>
                          <a:spcPts val="0"/>
                        </a:spcAft>
                      </a:pPr>
                      <a:r>
                        <a:rPr lang="en-IN" sz="700">
                          <a:effectLst/>
                        </a:rPr>
                        <a:t>Category</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IN" sz="700">
                          <a:effectLst/>
                        </a:rPr>
                        <a:t>Precision</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IN" sz="700">
                          <a:effectLst/>
                        </a:rPr>
                        <a:t>Recall</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IN" sz="700">
                          <a:effectLst/>
                        </a:rPr>
                        <a:t>F1-Score</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IN" sz="700">
                          <a:effectLst/>
                        </a:rPr>
                        <a:t>Accuracy</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3467565681"/>
                  </a:ext>
                </a:extLst>
              </a:tr>
              <a:tr h="177938">
                <a:tc>
                  <a:txBody>
                    <a:bodyPr/>
                    <a:lstStyle/>
                    <a:p>
                      <a:pPr marL="0" marR="0" algn="just">
                        <a:lnSpc>
                          <a:spcPct val="107000"/>
                        </a:lnSpc>
                        <a:spcBef>
                          <a:spcPts val="0"/>
                        </a:spcBef>
                        <a:spcAft>
                          <a:spcPts val="0"/>
                        </a:spcAft>
                      </a:pPr>
                      <a:r>
                        <a:rPr lang="en-IN" sz="700">
                          <a:effectLst/>
                        </a:rPr>
                        <a:t>Basophils</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IN" sz="700">
                          <a:effectLst/>
                        </a:rPr>
                        <a:t>0.99</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IN" sz="700">
                          <a:effectLst/>
                        </a:rPr>
                        <a:t>0.95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IN" sz="700">
                          <a:effectLst/>
                        </a:rPr>
                        <a:t>0.97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rowSpan="8">
                  <a:txBody>
                    <a:bodyPr/>
                    <a:lstStyle/>
                    <a:p>
                      <a:pPr marL="0" marR="0" algn="ctr">
                        <a:lnSpc>
                          <a:spcPct val="107000"/>
                        </a:lnSpc>
                        <a:spcBef>
                          <a:spcPts val="0"/>
                        </a:spcBef>
                        <a:spcAft>
                          <a:spcPts val="0"/>
                        </a:spcAft>
                      </a:pPr>
                      <a:r>
                        <a:rPr lang="en-IN" sz="700" dirty="0">
                          <a:effectLst/>
                        </a:rPr>
                        <a:t>97.65%</a:t>
                      </a:r>
                      <a:endParaRPr lang="en-US" sz="1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3164179052"/>
                  </a:ext>
                </a:extLst>
              </a:tr>
              <a:tr h="177938">
                <a:tc>
                  <a:txBody>
                    <a:bodyPr/>
                    <a:lstStyle/>
                    <a:p>
                      <a:pPr marL="0" marR="0" algn="just">
                        <a:lnSpc>
                          <a:spcPct val="107000"/>
                        </a:lnSpc>
                        <a:spcBef>
                          <a:spcPts val="0"/>
                        </a:spcBef>
                        <a:spcAft>
                          <a:spcPts val="0"/>
                        </a:spcAft>
                      </a:pPr>
                      <a:r>
                        <a:rPr lang="en-IN" sz="700">
                          <a:effectLst/>
                        </a:rPr>
                        <a:t>Eosinophils</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IN" sz="700">
                          <a:effectLst/>
                        </a:rPr>
                        <a:t>1.00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IN" sz="700">
                          <a:effectLst/>
                        </a:rPr>
                        <a:t>0.99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IN" sz="700">
                          <a:effectLst/>
                        </a:rPr>
                        <a:t>0.99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025377511"/>
                  </a:ext>
                </a:extLst>
              </a:tr>
              <a:tr h="177938">
                <a:tc>
                  <a:txBody>
                    <a:bodyPr/>
                    <a:lstStyle/>
                    <a:p>
                      <a:pPr marL="0" marR="0" algn="just">
                        <a:lnSpc>
                          <a:spcPct val="107000"/>
                        </a:lnSpc>
                        <a:spcBef>
                          <a:spcPts val="0"/>
                        </a:spcBef>
                        <a:spcAft>
                          <a:spcPts val="0"/>
                        </a:spcAft>
                      </a:pPr>
                      <a:r>
                        <a:rPr lang="en-IN" sz="700">
                          <a:effectLst/>
                        </a:rPr>
                        <a:t>Erythroblasts</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IN" sz="700">
                          <a:effectLst/>
                        </a:rPr>
                        <a:t>0.99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IN" sz="700">
                          <a:effectLst/>
                        </a:rPr>
                        <a:t>0.97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IN" sz="700">
                          <a:effectLst/>
                        </a:rPr>
                        <a:t>0.97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13345684"/>
                  </a:ext>
                </a:extLst>
              </a:tr>
              <a:tr h="269780">
                <a:tc>
                  <a:txBody>
                    <a:bodyPr/>
                    <a:lstStyle/>
                    <a:p>
                      <a:pPr marL="0" marR="0" algn="just">
                        <a:lnSpc>
                          <a:spcPct val="107000"/>
                        </a:lnSpc>
                        <a:spcBef>
                          <a:spcPts val="0"/>
                        </a:spcBef>
                        <a:spcAft>
                          <a:spcPts val="0"/>
                        </a:spcAft>
                      </a:pPr>
                      <a:r>
                        <a:rPr lang="en-IN" sz="700">
                          <a:effectLst/>
                        </a:rPr>
                        <a:t>Immature granulocytes</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IN" sz="700">
                          <a:effectLst/>
                        </a:rPr>
                        <a:t>0.91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IN" sz="700">
                          <a:effectLst/>
                        </a:rPr>
                        <a:t>0.95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IN" sz="700" dirty="0">
                          <a:effectLst/>
                        </a:rPr>
                        <a:t>0.93       </a:t>
                      </a:r>
                      <a:endParaRPr lang="en-US" sz="1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840587102"/>
                  </a:ext>
                </a:extLst>
              </a:tr>
              <a:tr h="177938">
                <a:tc>
                  <a:txBody>
                    <a:bodyPr/>
                    <a:lstStyle/>
                    <a:p>
                      <a:pPr marL="0" marR="0" algn="just">
                        <a:lnSpc>
                          <a:spcPct val="107000"/>
                        </a:lnSpc>
                        <a:spcBef>
                          <a:spcPts val="0"/>
                        </a:spcBef>
                        <a:spcAft>
                          <a:spcPts val="0"/>
                        </a:spcAft>
                      </a:pPr>
                      <a:r>
                        <a:rPr lang="en-US" sz="700">
                          <a:effectLst/>
                        </a:rPr>
                        <a:t>Lymphocyte</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IN" sz="700">
                          <a:effectLst/>
                        </a:rPr>
                        <a:t>0.98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IN" sz="700">
                          <a:effectLst/>
                        </a:rPr>
                        <a:t>0.97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IN" sz="700">
                          <a:effectLst/>
                        </a:rPr>
                        <a:t>0.98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882238423"/>
                  </a:ext>
                </a:extLst>
              </a:tr>
              <a:tr h="177938">
                <a:tc>
                  <a:txBody>
                    <a:bodyPr/>
                    <a:lstStyle/>
                    <a:p>
                      <a:pPr marL="0" marR="0" algn="just">
                        <a:lnSpc>
                          <a:spcPct val="107000"/>
                        </a:lnSpc>
                        <a:spcBef>
                          <a:spcPts val="0"/>
                        </a:spcBef>
                        <a:spcAft>
                          <a:spcPts val="0"/>
                        </a:spcAft>
                      </a:pPr>
                      <a:r>
                        <a:rPr lang="en-US" sz="700">
                          <a:effectLst/>
                        </a:rPr>
                        <a:t>Monocyte</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IN" sz="700">
                          <a:effectLst/>
                        </a:rPr>
                        <a:t>0.97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IN" sz="700">
                          <a:effectLst/>
                        </a:rPr>
                        <a:t>0.98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IN" sz="700">
                          <a:effectLst/>
                        </a:rPr>
                        <a:t>0.97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813986985"/>
                  </a:ext>
                </a:extLst>
              </a:tr>
              <a:tr h="177938">
                <a:tc>
                  <a:txBody>
                    <a:bodyPr/>
                    <a:lstStyle/>
                    <a:p>
                      <a:pPr marL="0" marR="0" algn="just">
                        <a:lnSpc>
                          <a:spcPct val="107000"/>
                        </a:lnSpc>
                        <a:spcBef>
                          <a:spcPts val="0"/>
                        </a:spcBef>
                        <a:spcAft>
                          <a:spcPts val="0"/>
                        </a:spcAft>
                      </a:pPr>
                      <a:r>
                        <a:rPr lang="en-US" sz="700">
                          <a:effectLst/>
                        </a:rPr>
                        <a:t>Neutrophil</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IN" sz="700">
                          <a:effectLst/>
                        </a:rPr>
                        <a:t>0.95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IN" sz="700">
                          <a:effectLst/>
                        </a:rPr>
                        <a:t>0.96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IN" sz="700">
                          <a:effectLst/>
                        </a:rPr>
                        <a:t>0.95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32021634"/>
                  </a:ext>
                </a:extLst>
              </a:tr>
              <a:tr h="177938">
                <a:tc>
                  <a:txBody>
                    <a:bodyPr/>
                    <a:lstStyle/>
                    <a:p>
                      <a:pPr marL="0" marR="0" algn="just">
                        <a:lnSpc>
                          <a:spcPct val="107000"/>
                        </a:lnSpc>
                        <a:spcBef>
                          <a:spcPts val="0"/>
                        </a:spcBef>
                        <a:spcAft>
                          <a:spcPts val="0"/>
                        </a:spcAft>
                      </a:pPr>
                      <a:r>
                        <a:rPr lang="en-US" sz="700">
                          <a:effectLst/>
                        </a:rPr>
                        <a:t>Platelet</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IN" sz="700">
                          <a:effectLst/>
                        </a:rPr>
                        <a:t>0.99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IN" sz="700">
                          <a:effectLst/>
                        </a:rPr>
                        <a:t>1.00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IN" sz="700" dirty="0">
                          <a:effectLst/>
                        </a:rPr>
                        <a:t>0.99 </a:t>
                      </a:r>
                      <a:endParaRPr lang="en-US" sz="1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727577503"/>
                  </a:ext>
                </a:extLst>
              </a:tr>
            </a:tbl>
          </a:graphicData>
        </a:graphic>
      </p:graphicFrame>
      <p:sp>
        <p:nvSpPr>
          <p:cNvPr id="39" name="TextBox 38">
            <a:extLst>
              <a:ext uri="{FF2B5EF4-FFF2-40B4-BE49-F238E27FC236}">
                <a16:creationId xmlns:a16="http://schemas.microsoft.com/office/drawing/2014/main" id="{216E17D6-115F-C938-97CD-B1471431F35A}"/>
              </a:ext>
            </a:extLst>
          </p:cNvPr>
          <p:cNvSpPr txBox="1"/>
          <p:nvPr/>
        </p:nvSpPr>
        <p:spPr>
          <a:xfrm>
            <a:off x="10652944" y="4975651"/>
            <a:ext cx="3287783" cy="253916"/>
          </a:xfrm>
          <a:prstGeom prst="rect">
            <a:avLst/>
          </a:prstGeom>
          <a:noFill/>
        </p:spPr>
        <p:txBody>
          <a:bodyPr wrap="square">
            <a:spAutoFit/>
          </a:bodyPr>
          <a:lstStyle>
            <a:defPPr>
              <a:defRPr lang="en-US"/>
            </a:defPPr>
            <a:lvl1pPr>
              <a:defRPr sz="1100">
                <a:effectLst/>
                <a:latin typeface="Amasis MT Pro Light" panose="02040304050005020304" pitchFamily="18" charset="0"/>
                <a:ea typeface="Calibri" panose="020F0502020204030204" pitchFamily="34" charset="0"/>
              </a:defRPr>
            </a:lvl1pPr>
          </a:lstStyle>
          <a:p>
            <a:pPr algn="ctr"/>
            <a:r>
              <a:rPr lang="en-US" sz="1050" dirty="0"/>
              <a:t>Microcell-Net with batch normalization</a:t>
            </a:r>
          </a:p>
        </p:txBody>
      </p:sp>
      <p:sp>
        <p:nvSpPr>
          <p:cNvPr id="48" name="TextBox 47">
            <a:extLst>
              <a:ext uri="{FF2B5EF4-FFF2-40B4-BE49-F238E27FC236}">
                <a16:creationId xmlns:a16="http://schemas.microsoft.com/office/drawing/2014/main" id="{B8CCBDCB-B124-FA8D-1412-6C815E5209F7}"/>
              </a:ext>
            </a:extLst>
          </p:cNvPr>
          <p:cNvSpPr txBox="1"/>
          <p:nvPr/>
        </p:nvSpPr>
        <p:spPr>
          <a:xfrm>
            <a:off x="10990203" y="2250167"/>
            <a:ext cx="5044122" cy="1529906"/>
          </a:xfrm>
          <a:prstGeom prst="rect">
            <a:avLst/>
          </a:prstGeom>
          <a:noFill/>
        </p:spPr>
        <p:txBody>
          <a:bodyPr wrap="square">
            <a:spAutoFit/>
          </a:bodyPr>
          <a:lstStyle>
            <a:defPPr>
              <a:defRPr lang="en-US"/>
            </a:defPPr>
            <a:lvl1pPr marR="0" algn="just">
              <a:lnSpc>
                <a:spcPct val="107000"/>
              </a:lnSpc>
              <a:spcBef>
                <a:spcPts val="0"/>
              </a:spcBef>
              <a:spcAft>
                <a:spcPts val="0"/>
              </a:spcAft>
              <a:defRPr sz="1100">
                <a:solidFill>
                  <a:srgbClr val="000000"/>
                </a:solidFill>
                <a:effectLst/>
                <a:latin typeface="Amasis MT Pro Light" panose="02040304050005020304" pitchFamily="18" charset="0"/>
                <a:ea typeface="Calibri" panose="020F0502020204030204" pitchFamily="34" charset="0"/>
                <a:cs typeface="Mangal" panose="02040503050203030202" pitchFamily="18" charset="0"/>
              </a:defRPr>
            </a:lvl1pPr>
          </a:lstStyle>
          <a:p>
            <a:r>
              <a:rPr lang="en-US" dirty="0"/>
              <a:t>The proposed CNN architecture Microcell-Net is trained with microscopic blood smear images and tested on the test set of the same dataset. To make the model more generalized and to overcome the problem of overfitting a batch normalization layer is employed before fully connected layers which also improves the faster convergence of the proposed model Microcell-Net. After performing a number of experiments, it is found that the model Microcell-Net is optimized and robust in nature as it gives the best classification results in comparison to other proposed models and existing models. </a:t>
            </a:r>
          </a:p>
        </p:txBody>
      </p:sp>
      <p:graphicFrame>
        <p:nvGraphicFramePr>
          <p:cNvPr id="49" name="Table 48">
            <a:extLst>
              <a:ext uri="{FF2B5EF4-FFF2-40B4-BE49-F238E27FC236}">
                <a16:creationId xmlns:a16="http://schemas.microsoft.com/office/drawing/2014/main" id="{4D8F184E-2656-2DE0-9553-1B19D613D7D9}"/>
              </a:ext>
            </a:extLst>
          </p:cNvPr>
          <p:cNvGraphicFramePr>
            <a:graphicFrameLocks noGrp="1"/>
          </p:cNvGraphicFramePr>
          <p:nvPr>
            <p:extLst>
              <p:ext uri="{D42A27DB-BD31-4B8C-83A1-F6EECF244321}">
                <p14:modId xmlns:p14="http://schemas.microsoft.com/office/powerpoint/2010/main" val="3261451830"/>
              </p:ext>
            </p:extLst>
          </p:nvPr>
        </p:nvGraphicFramePr>
        <p:xfrm>
          <a:off x="11060038" y="3995173"/>
          <a:ext cx="4860096" cy="853440"/>
        </p:xfrm>
        <a:graphic>
          <a:graphicData uri="http://schemas.openxmlformats.org/drawingml/2006/table">
            <a:tbl>
              <a:tblPr firstRow="1" firstCol="1" bandRow="1">
                <a:tableStyleId>{93296810-A885-4BE3-A3E7-6D5BEEA58F35}</a:tableStyleId>
              </a:tblPr>
              <a:tblGrid>
                <a:gridCol w="1666439">
                  <a:extLst>
                    <a:ext uri="{9D8B030D-6E8A-4147-A177-3AD203B41FA5}">
                      <a16:colId xmlns:a16="http://schemas.microsoft.com/office/drawing/2014/main" val="1015971057"/>
                    </a:ext>
                  </a:extLst>
                </a:gridCol>
                <a:gridCol w="1015013">
                  <a:extLst>
                    <a:ext uri="{9D8B030D-6E8A-4147-A177-3AD203B41FA5}">
                      <a16:colId xmlns:a16="http://schemas.microsoft.com/office/drawing/2014/main" val="1920010200"/>
                    </a:ext>
                  </a:extLst>
                </a:gridCol>
                <a:gridCol w="970221">
                  <a:extLst>
                    <a:ext uri="{9D8B030D-6E8A-4147-A177-3AD203B41FA5}">
                      <a16:colId xmlns:a16="http://schemas.microsoft.com/office/drawing/2014/main" val="1638602651"/>
                    </a:ext>
                  </a:extLst>
                </a:gridCol>
                <a:gridCol w="1208423">
                  <a:extLst>
                    <a:ext uri="{9D8B030D-6E8A-4147-A177-3AD203B41FA5}">
                      <a16:colId xmlns:a16="http://schemas.microsoft.com/office/drawing/2014/main" val="754153058"/>
                    </a:ext>
                  </a:extLst>
                </a:gridCol>
              </a:tblGrid>
              <a:tr h="0">
                <a:tc>
                  <a:txBody>
                    <a:bodyPr/>
                    <a:lstStyle/>
                    <a:p>
                      <a:pPr marL="0" marR="0" algn="just">
                        <a:spcBef>
                          <a:spcPts val="0"/>
                        </a:spcBef>
                        <a:spcAft>
                          <a:spcPts val="0"/>
                        </a:spcAft>
                      </a:pPr>
                      <a:r>
                        <a:rPr lang="en-IN" sz="700">
                          <a:effectLst/>
                        </a:rPr>
                        <a:t>Model</a:t>
                      </a:r>
                      <a:endParaRPr lang="en-US" sz="105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700">
                          <a:effectLst/>
                        </a:rPr>
                        <a:t>Validation Accuracy</a:t>
                      </a:r>
                      <a:endParaRPr lang="en-US" sz="105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700">
                          <a:effectLst/>
                        </a:rPr>
                        <a:t>Test Accuracy </a:t>
                      </a:r>
                      <a:endParaRPr lang="en-US" sz="105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700">
                          <a:effectLst/>
                        </a:rPr>
                        <a:t>Number of Parameters</a:t>
                      </a:r>
                      <a:endParaRPr lang="en-US" sz="105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9822988"/>
                  </a:ext>
                </a:extLst>
              </a:tr>
              <a:tr h="0">
                <a:tc>
                  <a:txBody>
                    <a:bodyPr/>
                    <a:lstStyle/>
                    <a:p>
                      <a:pPr marL="0" marR="0" algn="just">
                        <a:spcBef>
                          <a:spcPts val="0"/>
                        </a:spcBef>
                        <a:spcAft>
                          <a:spcPts val="0"/>
                        </a:spcAft>
                      </a:pPr>
                      <a:r>
                        <a:rPr lang="en-IN" sz="700">
                          <a:effectLst/>
                        </a:rPr>
                        <a:t>VGG-16</a:t>
                      </a:r>
                      <a:endParaRPr lang="en-US" sz="105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700">
                          <a:effectLst/>
                        </a:rPr>
                        <a:t>94.78%</a:t>
                      </a:r>
                      <a:endParaRPr lang="en-US" sz="105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700">
                          <a:effectLst/>
                        </a:rPr>
                        <a:t>90.00%</a:t>
                      </a:r>
                      <a:endParaRPr lang="en-US" sz="105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700">
                          <a:effectLst/>
                        </a:rPr>
                        <a:t>1,49,15,400</a:t>
                      </a:r>
                      <a:endParaRPr lang="en-US" sz="105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5701528"/>
                  </a:ext>
                </a:extLst>
              </a:tr>
              <a:tr h="0">
                <a:tc>
                  <a:txBody>
                    <a:bodyPr/>
                    <a:lstStyle/>
                    <a:p>
                      <a:pPr marL="0" marR="0" algn="just">
                        <a:spcBef>
                          <a:spcPts val="0"/>
                        </a:spcBef>
                        <a:spcAft>
                          <a:spcPts val="0"/>
                        </a:spcAft>
                      </a:pPr>
                      <a:r>
                        <a:rPr lang="en-IN" sz="700">
                          <a:effectLst/>
                        </a:rPr>
                        <a:t>VGG-19</a:t>
                      </a:r>
                      <a:endParaRPr lang="en-US" sz="105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700">
                          <a:effectLst/>
                        </a:rPr>
                        <a:t>93.49%</a:t>
                      </a:r>
                      <a:endParaRPr lang="en-US" sz="105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700">
                          <a:effectLst/>
                        </a:rPr>
                        <a:t>90.00%</a:t>
                      </a:r>
                      <a:endParaRPr lang="en-US" sz="105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700">
                          <a:effectLst/>
                        </a:rPr>
                        <a:t>2,02,25,096</a:t>
                      </a:r>
                      <a:endParaRPr lang="en-US" sz="105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9281017"/>
                  </a:ext>
                </a:extLst>
              </a:tr>
              <a:tr h="0">
                <a:tc>
                  <a:txBody>
                    <a:bodyPr/>
                    <a:lstStyle/>
                    <a:p>
                      <a:pPr marL="0" marR="0" algn="just">
                        <a:spcBef>
                          <a:spcPts val="0"/>
                        </a:spcBef>
                        <a:spcAft>
                          <a:spcPts val="0"/>
                        </a:spcAft>
                      </a:pPr>
                      <a:r>
                        <a:rPr lang="en-IN" sz="700">
                          <a:effectLst/>
                        </a:rPr>
                        <a:t>Inception V3</a:t>
                      </a:r>
                      <a:endParaRPr lang="en-US" sz="105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700">
                          <a:effectLst/>
                        </a:rPr>
                        <a:t>90.64%</a:t>
                      </a:r>
                      <a:endParaRPr lang="en-US" sz="105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700">
                          <a:effectLst/>
                        </a:rPr>
                        <a:t>88.00%</a:t>
                      </a:r>
                      <a:endParaRPr lang="en-US" sz="105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700">
                          <a:effectLst/>
                        </a:rPr>
                        <a:t>2,18,19,176</a:t>
                      </a:r>
                      <a:endParaRPr lang="en-US" sz="105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3793344"/>
                  </a:ext>
                </a:extLst>
              </a:tr>
              <a:tr h="0">
                <a:tc>
                  <a:txBody>
                    <a:bodyPr/>
                    <a:lstStyle/>
                    <a:p>
                      <a:pPr marL="0" marR="0" algn="just">
                        <a:spcBef>
                          <a:spcPts val="0"/>
                        </a:spcBef>
                        <a:spcAft>
                          <a:spcPts val="0"/>
                        </a:spcAft>
                      </a:pPr>
                      <a:r>
                        <a:rPr lang="en-IN" sz="700">
                          <a:effectLst/>
                        </a:rPr>
                        <a:t>ResNet50</a:t>
                      </a:r>
                      <a:endParaRPr lang="en-US" sz="105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700">
                          <a:effectLst/>
                        </a:rPr>
                        <a:t>61.37%</a:t>
                      </a:r>
                      <a:endParaRPr lang="en-US" sz="105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700">
                          <a:effectLst/>
                        </a:rPr>
                        <a:t>44.00%</a:t>
                      </a:r>
                      <a:endParaRPr lang="en-US" sz="105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700">
                          <a:effectLst/>
                        </a:rPr>
                        <a:t>3,20,02,824</a:t>
                      </a:r>
                      <a:endParaRPr lang="en-US" sz="105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5615598"/>
                  </a:ext>
                </a:extLst>
              </a:tr>
              <a:tr h="0">
                <a:tc>
                  <a:txBody>
                    <a:bodyPr/>
                    <a:lstStyle/>
                    <a:p>
                      <a:pPr marL="0" marR="0" algn="just">
                        <a:spcBef>
                          <a:spcPts val="0"/>
                        </a:spcBef>
                        <a:spcAft>
                          <a:spcPts val="0"/>
                        </a:spcAft>
                      </a:pPr>
                      <a:r>
                        <a:rPr lang="en-IN" sz="700">
                          <a:effectLst/>
                        </a:rPr>
                        <a:t>Mobile Net</a:t>
                      </a:r>
                      <a:endParaRPr lang="en-US" sz="105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700">
                          <a:effectLst/>
                        </a:rPr>
                        <a:t>76.82%</a:t>
                      </a:r>
                      <a:endParaRPr lang="en-US" sz="105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700">
                          <a:effectLst/>
                        </a:rPr>
                        <a:t>72.64%</a:t>
                      </a:r>
                      <a:endParaRPr lang="en-US" sz="105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700">
                          <a:effectLst/>
                        </a:rPr>
                        <a:t>32,48,008</a:t>
                      </a:r>
                      <a:endParaRPr lang="en-US" sz="105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15566"/>
                  </a:ext>
                </a:extLst>
              </a:tr>
              <a:tr h="0">
                <a:tc>
                  <a:txBody>
                    <a:bodyPr/>
                    <a:lstStyle/>
                    <a:p>
                      <a:pPr marL="0" marR="0" algn="just">
                        <a:spcBef>
                          <a:spcPts val="0"/>
                        </a:spcBef>
                        <a:spcAft>
                          <a:spcPts val="0"/>
                        </a:spcAft>
                      </a:pPr>
                      <a:r>
                        <a:rPr lang="en-IN" sz="700">
                          <a:effectLst/>
                        </a:rPr>
                        <a:t>Alex Net</a:t>
                      </a:r>
                      <a:endParaRPr lang="en-US" sz="105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700">
                          <a:effectLst/>
                        </a:rPr>
                        <a:t>95.38%</a:t>
                      </a:r>
                      <a:endParaRPr lang="en-US" sz="105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700">
                          <a:effectLst/>
                        </a:rPr>
                        <a:t>91.40%</a:t>
                      </a:r>
                      <a:endParaRPr lang="en-US" sz="105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700">
                          <a:effectLst/>
                        </a:rPr>
                        <a:t>4,67,85,288</a:t>
                      </a:r>
                      <a:endParaRPr lang="en-US" sz="105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8741129"/>
                  </a:ext>
                </a:extLst>
              </a:tr>
              <a:tr h="0">
                <a:tc>
                  <a:txBody>
                    <a:bodyPr/>
                    <a:lstStyle/>
                    <a:p>
                      <a:pPr marL="0" marR="0" algn="just">
                        <a:spcBef>
                          <a:spcPts val="0"/>
                        </a:spcBef>
                        <a:spcAft>
                          <a:spcPts val="0"/>
                        </a:spcAft>
                      </a:pPr>
                      <a:r>
                        <a:rPr lang="en-IN" sz="700">
                          <a:effectLst/>
                        </a:rPr>
                        <a:t>Microcell Net with batch normalization</a:t>
                      </a:r>
                      <a:endParaRPr lang="en-US" sz="105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700" dirty="0">
                          <a:effectLst/>
                        </a:rPr>
                        <a:t>98.76%</a:t>
                      </a:r>
                      <a:endParaRPr lang="en-US" sz="105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700">
                          <a:effectLst/>
                        </a:rPr>
                        <a:t>97.65%</a:t>
                      </a:r>
                      <a:endParaRPr lang="en-US" sz="105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700" dirty="0">
                          <a:effectLst/>
                        </a:rPr>
                        <a:t>44,21,432</a:t>
                      </a:r>
                      <a:endParaRPr lang="en-US" sz="105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6662937"/>
                  </a:ext>
                </a:extLst>
              </a:tr>
            </a:tbl>
          </a:graphicData>
        </a:graphic>
      </p:graphicFrame>
      <p:sp>
        <p:nvSpPr>
          <p:cNvPr id="51" name="TextBox 50">
            <a:extLst>
              <a:ext uri="{FF2B5EF4-FFF2-40B4-BE49-F238E27FC236}">
                <a16:creationId xmlns:a16="http://schemas.microsoft.com/office/drawing/2014/main" id="{00C1F832-9CFE-4DA4-4D53-52442A265921}"/>
              </a:ext>
            </a:extLst>
          </p:cNvPr>
          <p:cNvSpPr txBox="1"/>
          <p:nvPr/>
        </p:nvSpPr>
        <p:spPr>
          <a:xfrm>
            <a:off x="11506283" y="3758644"/>
            <a:ext cx="6854453" cy="253916"/>
          </a:xfrm>
          <a:prstGeom prst="rect">
            <a:avLst/>
          </a:prstGeom>
          <a:noFill/>
        </p:spPr>
        <p:txBody>
          <a:bodyPr wrap="square">
            <a:spAutoFit/>
          </a:bodyPr>
          <a:lstStyle>
            <a:defPPr>
              <a:defRPr lang="en-US"/>
            </a:defPPr>
            <a:lvl1pPr>
              <a:defRPr sz="1050">
                <a:effectLst/>
                <a:latin typeface="Amasis MT Pro Light" panose="02040304050005020304" pitchFamily="18" charset="0"/>
                <a:ea typeface="Calibri" panose="020F0502020204030204" pitchFamily="34" charset="0"/>
              </a:defRPr>
            </a:lvl1pPr>
          </a:lstStyle>
          <a:p>
            <a:r>
              <a:rPr lang="en-IN" dirty="0"/>
              <a:t>Comparative analysis of the proposed model with other CNN models</a:t>
            </a:r>
            <a:endParaRPr lang="en-US" dirty="0"/>
          </a:p>
        </p:txBody>
      </p:sp>
    </p:spTree>
    <p:extLst>
      <p:ext uri="{BB962C8B-B14F-4D97-AF65-F5344CB8AC3E}">
        <p14:creationId xmlns:p14="http://schemas.microsoft.com/office/powerpoint/2010/main" val="12533531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1253</TotalTime>
  <Words>591</Words>
  <Application>Microsoft Office PowerPoint</Application>
  <PresentationFormat>Custom</PresentationFormat>
  <Paragraphs>124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Amasis MT Pro Black</vt:lpstr>
      <vt:lpstr>Amasis MT Pro Light</vt: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Rakesh Chandra Joshi</dc:creator>
  <cp:lastModifiedBy>Mohit Verma</cp:lastModifiedBy>
  <cp:revision>16</cp:revision>
  <dcterms:created xsi:type="dcterms:W3CDTF">2023-12-05T12:06:55Z</dcterms:created>
  <dcterms:modified xsi:type="dcterms:W3CDTF">2024-01-29T10:43:22Z</dcterms:modified>
</cp:coreProperties>
</file>